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2" r:id="rId3"/>
    <p:sldId id="270" r:id="rId4"/>
    <p:sldId id="265" r:id="rId5"/>
    <p:sldId id="269" r:id="rId6"/>
    <p:sldId id="264" r:id="rId7"/>
    <p:sldId id="267" r:id="rId8"/>
    <p:sldId id="268" r:id="rId9"/>
    <p:sldId id="266" r:id="rId10"/>
    <p:sldId id="271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3"/>
    <p:restoredTop sz="94704"/>
  </p:normalViewPr>
  <p:slideViewPr>
    <p:cSldViewPr snapToGrid="0" snapToObjects="1">
      <p:cViewPr varScale="1">
        <p:scale>
          <a:sx n="103" d="100"/>
          <a:sy n="103" d="100"/>
        </p:scale>
        <p:origin x="996" y="114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98084327371995E-2"/>
          <c:y val="0.10475369628881548"/>
          <c:w val="0.45177493701688765"/>
          <c:h val="0.8138453207822210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1E-45ED-9D8F-8F1578519F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1E-45ED-9D8F-8F1578519F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1E-45ED-9D8F-8F1578519F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86-4196-B45F-4DDC818A77C3}"/>
              </c:ext>
            </c:extLst>
          </c:dPt>
          <c:dLbls>
            <c:dLbl>
              <c:idx val="0"/>
              <c:layout>
                <c:manualLayout>
                  <c:x val="4.7815421967865764E-2"/>
                  <c:y val="-0.10001854936473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1E-45ED-9D8F-8F1578519F44}"/>
                </c:ext>
              </c:extLst>
            </c:dLbl>
            <c:dLbl>
              <c:idx val="1"/>
              <c:layout>
                <c:manualLayout>
                  <c:x val="1.5845409105639509E-2"/>
                  <c:y val="-3.619987659369462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1E-45ED-9D8F-8F1578519F44}"/>
                </c:ext>
              </c:extLst>
            </c:dLbl>
            <c:dLbl>
              <c:idx val="2"/>
              <c:layout>
                <c:manualLayout>
                  <c:x val="4.3648219806414505E-3"/>
                  <c:y val="3.46885135367144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1E-45ED-9D8F-8F1578519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EFRR</c:v>
                </c:pt>
                <c:pt idx="1">
                  <c:v>Státní rozpočet</c:v>
                </c:pt>
                <c:pt idx="2">
                  <c:v>Vlastní podíl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0.8</c:v>
                </c:pt>
                <c:pt idx="1">
                  <c:v>0.05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E-45ED-9D8F-8F1578519F4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0208033530909422"/>
          <c:y val="0.26143362231619732"/>
          <c:w val="0.35188309466544565"/>
          <c:h val="0.46849145291590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45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9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10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63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699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66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16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45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09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91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5" Type="http://schemas.openxmlformats.org/officeDocument/2006/relationships/image" Target="../media/image14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5" Type="http://schemas.openxmlformats.org/officeDocument/2006/relationships/image" Target="../media/image18.pn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5" Type="http://schemas.openxmlformats.org/officeDocument/2006/relationships/chart" Target="../charts/chart1.xml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6.png"/><Relationship Id="rId18" Type="http://schemas.openxmlformats.org/officeDocument/2006/relationships/hyperlink" Target="mailto:jana.frontzova@kraj-lbc.cz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1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jpg"/><Relationship Id="rId20" Type="http://schemas.openxmlformats.org/officeDocument/2006/relationships/hyperlink" Target="mailto:magda.podsednikova@kraj-lbc.cz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5" Type="http://schemas.openxmlformats.org/officeDocument/2006/relationships/image" Target="../media/image20.jpg"/><Relationship Id="rId10" Type="http://schemas.openxmlformats.org/officeDocument/2006/relationships/image" Target="../media/image9.svg"/><Relationship Id="rId19" Type="http://schemas.openxmlformats.org/officeDocument/2006/relationships/hyperlink" Target="mailto:eva.hajflerova@kraj-lbc.cz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cz-pl.eu/" TargetMode="External"/><Relationship Id="rId18" Type="http://schemas.openxmlformats.org/officeDocument/2006/relationships/hyperlink" Target="https://www.youtube.com/@interregvaczpl5058" TargetMode="External"/><Relationship Id="rId26" Type="http://schemas.openxmlformats.org/officeDocument/2006/relationships/image" Target="../media/image26.png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../media/image5.jpeg"/><Relationship Id="rId12" Type="http://schemas.openxmlformats.org/officeDocument/2006/relationships/image" Target="../media/image11.svg"/><Relationship Id="rId17" Type="http://schemas.openxmlformats.org/officeDocument/2006/relationships/hyperlink" Target="https://www.instagram.com/interregczpl/" TargetMode="External"/><Relationship Id="rId25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www.facebook.com/InterregCZPL" TargetMode="External"/><Relationship Id="rId20" Type="http://schemas.openxmlformats.org/officeDocument/2006/relationships/hyperlink" Target="http://www.sn-cz2027.e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24" Type="http://schemas.openxmlformats.org/officeDocument/2006/relationships/image" Target="../media/image24.jfif"/><Relationship Id="rId5" Type="http://schemas.openxmlformats.org/officeDocument/2006/relationships/image" Target="../media/image3.jpeg"/><Relationship Id="rId15" Type="http://schemas.openxmlformats.org/officeDocument/2006/relationships/hyperlink" Target="https://www.facebook.com/profile.php?id=100066900922883" TargetMode="External"/><Relationship Id="rId23" Type="http://schemas.openxmlformats.org/officeDocument/2006/relationships/image" Target="../media/image23.jpeg"/><Relationship Id="rId28" Type="http://schemas.openxmlformats.org/officeDocument/2006/relationships/hyperlink" Target="http://www.sn-cz2020.eu/" TargetMode="External"/><Relationship Id="rId10" Type="http://schemas.openxmlformats.org/officeDocument/2006/relationships/image" Target="../media/image9.svg"/><Relationship Id="rId19" Type="http://schemas.openxmlformats.org/officeDocument/2006/relationships/hyperlink" Target="https://open.spotify.com/show/20MWHjnZv3GaAtwDp3PqrJ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8.png"/><Relationship Id="rId14" Type="http://schemas.openxmlformats.org/officeDocument/2006/relationships/hyperlink" Target="https://regionalni-rozvoj.kraj-lbc.cz/" TargetMode="External"/><Relationship Id="rId22" Type="http://schemas.openxmlformats.org/officeDocument/2006/relationships/image" Target="../media/image17.svg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776" y="2872590"/>
            <a:ext cx="8397550" cy="121919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pádů přeshraničních projektů pro obce a města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3" y="4980813"/>
            <a:ext cx="768487" cy="7684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1" y="5908956"/>
            <a:ext cx="798154" cy="79815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9381" y="5026963"/>
            <a:ext cx="512712" cy="76529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9392" y="5704856"/>
            <a:ext cx="611967" cy="6119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49" y="6325097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6467197"/>
            <a:ext cx="390803" cy="390803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E1BC50F5-595B-04C2-A1ED-3507A464683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94883" y="918420"/>
            <a:ext cx="3351769" cy="1080946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96FFEA-BB74-0302-9BB9-641CB2BD6B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20379" y="-349"/>
            <a:ext cx="971621" cy="97162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BEAFE21-5FB1-A122-AA7A-681F84A32A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800000">
            <a:off x="14477" y="996487"/>
            <a:ext cx="935711" cy="9357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FCB58C0-274D-B640-0E74-9A864EC4F5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8564" y="5590158"/>
            <a:ext cx="5471054" cy="52406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8AD575C-4868-11E9-54CE-30C23A2179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224" y="857700"/>
            <a:ext cx="1251806" cy="95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4CD4710-2728-0A55-79EC-B58D5ECF51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05" y="1115221"/>
            <a:ext cx="2061183" cy="4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5D58C296-B7F9-04E1-1376-AD950FF5F0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07021" y="5630317"/>
            <a:ext cx="3351769" cy="8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6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" y="6382149"/>
            <a:ext cx="467696" cy="46769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53" y="6233349"/>
            <a:ext cx="467696" cy="4676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2502" y="6382149"/>
            <a:ext cx="328323" cy="4900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2477" y="5989722"/>
            <a:ext cx="361874" cy="37820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" y="5901448"/>
            <a:ext cx="326263" cy="32626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4090" y="6550090"/>
            <a:ext cx="307910" cy="307910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E1BC50F5-595B-04C2-A1ED-3507A464683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61164" y="789663"/>
            <a:ext cx="3249029" cy="104781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96FFEA-BB74-0302-9BB9-641CB2BD6B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27482" y="-349"/>
            <a:ext cx="660499" cy="6604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BEAFE21-5FB1-A122-AA7A-681F84A32A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800000">
            <a:off x="-1" y="-350"/>
            <a:ext cx="660499" cy="660499"/>
          </a:xfrm>
          <a:prstGeom prst="rect">
            <a:avLst/>
          </a:prstGeom>
        </p:spPr>
      </p:pic>
      <p:sp>
        <p:nvSpPr>
          <p:cNvPr id="42" name="Nadpis 7">
            <a:extLst>
              <a:ext uri="{FF2B5EF4-FFF2-40B4-BE49-F238E27FC236}">
                <a16:creationId xmlns:a16="http://schemas.microsoft.com/office/drawing/2014/main" id="{B7EC4647-E654-6F3A-56AB-D4405CF2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599" y="1735494"/>
            <a:ext cx="6262801" cy="3881534"/>
          </a:xfrm>
        </p:spPr>
        <p:txBody>
          <a:bodyPr>
            <a:noAutofit/>
          </a:bodyPr>
          <a:lstStyle/>
          <a:p>
            <a:pPr algn="ctr"/>
            <a:br>
              <a:rPr lang="cs-CZ" sz="3600" b="1" dirty="0">
                <a:solidFill>
                  <a:srgbClr val="003399"/>
                </a:solidFill>
              </a:rPr>
            </a:br>
            <a:r>
              <a:rPr lang="cs-CZ" sz="3600" b="1" dirty="0">
                <a:solidFill>
                  <a:srgbClr val="003399"/>
                </a:solidFill>
              </a:rPr>
              <a:t>Děkujeme za pozornost.</a:t>
            </a:r>
            <a:br>
              <a:rPr lang="cs-CZ" sz="3600" b="1" dirty="0">
                <a:solidFill>
                  <a:srgbClr val="003399"/>
                </a:solidFill>
              </a:rPr>
            </a:br>
            <a:br>
              <a:rPr lang="cs-CZ" sz="3600" b="1" dirty="0">
                <a:solidFill>
                  <a:srgbClr val="FF6600"/>
                </a:solidFill>
              </a:rPr>
            </a:br>
            <a:r>
              <a:rPr lang="pl-PL" altLang="cs-CZ" sz="3600" b="1" dirty="0">
                <a:solidFill>
                  <a:srgbClr val="FF6600"/>
                </a:solidFill>
              </a:rPr>
              <a:t>Dziękuję za uwagę. </a:t>
            </a:r>
            <a:br>
              <a:rPr lang="pl-PL" altLang="cs-CZ" sz="3600" b="1" dirty="0">
                <a:solidFill>
                  <a:srgbClr val="003399"/>
                </a:solidFill>
              </a:rPr>
            </a:br>
            <a:br>
              <a:rPr lang="cs-CZ" sz="3600" b="1" dirty="0">
                <a:solidFill>
                  <a:srgbClr val="003399"/>
                </a:solidFill>
              </a:rPr>
            </a:br>
            <a:r>
              <a:rPr lang="cs-CZ" sz="3600" b="1" dirty="0" err="1">
                <a:solidFill>
                  <a:schemeClr val="accent6">
                    <a:lumMod val="50000"/>
                  </a:schemeClr>
                </a:solidFill>
              </a:rPr>
              <a:t>Danke</a:t>
            </a: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600" b="1" dirty="0" err="1">
                <a:solidFill>
                  <a:schemeClr val="accent6">
                    <a:lumMod val="50000"/>
                  </a:schemeClr>
                </a:solidFill>
              </a:rPr>
              <a:t>für</a:t>
            </a: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600" b="1" dirty="0" err="1">
                <a:solidFill>
                  <a:schemeClr val="accent6">
                    <a:lumMod val="50000"/>
                  </a:schemeClr>
                </a:solidFill>
              </a:rPr>
              <a:t>Ihre</a:t>
            </a: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600" b="1" dirty="0" err="1">
                <a:solidFill>
                  <a:schemeClr val="accent6">
                    <a:lumMod val="50000"/>
                  </a:schemeClr>
                </a:solidFill>
              </a:rPr>
              <a:t>Aufmerksamkeit</a:t>
            </a: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pl-PL" altLang="cs-CZ" sz="3600" b="1" dirty="0">
                <a:solidFill>
                  <a:srgbClr val="003399"/>
                </a:solidFill>
              </a:rPr>
            </a:br>
            <a:br>
              <a:rPr lang="cs-CZ" sz="3600" b="1" dirty="0">
                <a:solidFill>
                  <a:srgbClr val="003399"/>
                </a:solidFill>
              </a:rPr>
            </a:br>
            <a:endParaRPr lang="cs-CZ" sz="3600" b="1" dirty="0">
              <a:solidFill>
                <a:srgbClr val="003399"/>
              </a:solidFill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11038CC3-9EDB-BCDD-C8AF-2BA2CB0E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58BD28-E2C3-EE64-6DF2-56F2091A5A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0334" y="5143849"/>
            <a:ext cx="6420501" cy="6150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4E7B640-5DD3-C74C-472B-01E91E4FF11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937937"/>
            <a:ext cx="2507349" cy="53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2862AA2-4CB0-A3AD-56B4-566625D73C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00" y="637639"/>
            <a:ext cx="1585496" cy="120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E36D6E7E-FF9D-D538-78CD-ED7EF47606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4684" y="5186200"/>
            <a:ext cx="3451000" cy="8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8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" y="6382149"/>
            <a:ext cx="467696" cy="46769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6" y="6233349"/>
            <a:ext cx="467696" cy="4676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2502" y="6382149"/>
            <a:ext cx="328323" cy="4900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2477" y="5989722"/>
            <a:ext cx="361874" cy="37820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" y="5901448"/>
            <a:ext cx="326263" cy="32626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4090" y="6550090"/>
            <a:ext cx="307910" cy="3079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96FFEA-BB74-0302-9BB9-641CB2BD6B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27482" y="-349"/>
            <a:ext cx="660499" cy="6604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BEAFE21-5FB1-A122-AA7A-681F84A32A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-1" y="-350"/>
            <a:ext cx="660499" cy="660499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4995B0DD-A1A8-6535-8DE3-06188637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814" y="972142"/>
            <a:ext cx="3880369" cy="471504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Kdo může žádat o dotaci?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A8D2AD3-35BF-10B6-EC41-8DA458F08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98" y="1847460"/>
            <a:ext cx="10489584" cy="3883607"/>
          </a:xfrm>
          <a:noFill/>
          <a:ln w="38100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cs-CZ" sz="2100" b="1" dirty="0"/>
              <a:t>orgány veřejné správy, jejich svazky a sdružení</a:t>
            </a:r>
          </a:p>
          <a:p>
            <a:pPr>
              <a:lnSpc>
                <a:spcPct val="120000"/>
              </a:lnSpc>
            </a:pPr>
            <a:r>
              <a:rPr lang="cs-CZ" sz="2100" b="1" dirty="0"/>
              <a:t>organizace, subjekty, jednotky zřizované a zakládané orgány veřejné správy</a:t>
            </a:r>
          </a:p>
          <a:p>
            <a:r>
              <a:rPr lang="cs-CZ" sz="2100" dirty="0"/>
              <a:t>státní podniky a organizace</a:t>
            </a:r>
          </a:p>
          <a:p>
            <a:r>
              <a:rPr lang="cs-CZ" sz="2100" dirty="0"/>
              <a:t>nestátní neziskové organizace</a:t>
            </a:r>
          </a:p>
          <a:p>
            <a:r>
              <a:rPr lang="cs-CZ" sz="2100" dirty="0"/>
              <a:t>hospodářské a profesní svazy, zájmová sdružení</a:t>
            </a:r>
          </a:p>
          <a:p>
            <a:r>
              <a:rPr lang="cs-CZ" sz="2100" dirty="0"/>
              <a:t>evropské seskupení pro územní spolupráci (ESÚS)</a:t>
            </a:r>
          </a:p>
          <a:p>
            <a:r>
              <a:rPr lang="cs-CZ" sz="2100" dirty="0"/>
              <a:t>malé a střední podniky (pouze v některých prioritách) </a:t>
            </a:r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pPr marL="0" indent="0">
              <a:buNone/>
            </a:pPr>
            <a:r>
              <a:rPr lang="cs-CZ" sz="2100" dirty="0"/>
              <a:t>(konkrétní výčet způsobilých příjemců je vždy uveden u jednotlivých priorit)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17" name="Nadpis 7">
            <a:extLst>
              <a:ext uri="{FF2B5EF4-FFF2-40B4-BE49-F238E27FC236}">
                <a16:creationId xmlns:a16="http://schemas.microsoft.com/office/drawing/2014/main" id="{49D5F17C-C544-72B4-2ED7-BC03B9536417}"/>
              </a:ext>
            </a:extLst>
          </p:cNvPr>
          <p:cNvSpPr txBox="1">
            <a:spLocks/>
          </p:cNvSpPr>
          <p:nvPr/>
        </p:nvSpPr>
        <p:spPr>
          <a:xfrm>
            <a:off x="470836" y="662033"/>
            <a:ext cx="1068715" cy="4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i="1" dirty="0" err="1">
                <a:solidFill>
                  <a:schemeClr val="accent3">
                    <a:lumMod val="50000"/>
                  </a:schemeClr>
                </a:solidFill>
              </a:rPr>
              <a:t>Kdo,co</a:t>
            </a:r>
            <a:endParaRPr lang="cs-CZ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5" name="Grafický objekt 24" descr="Odznak, otazník se souvislou výplní">
            <a:extLst>
              <a:ext uri="{FF2B5EF4-FFF2-40B4-BE49-F238E27FC236}">
                <a16:creationId xmlns:a16="http://schemas.microsoft.com/office/drawing/2014/main" id="{76B1CB16-966B-25EF-F04B-445B96C3AC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997" y="665841"/>
            <a:ext cx="467696" cy="4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8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" y="6382149"/>
            <a:ext cx="467696" cy="46769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6" y="6233349"/>
            <a:ext cx="467696" cy="4676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2502" y="6382149"/>
            <a:ext cx="328323" cy="4900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2477" y="5989722"/>
            <a:ext cx="361874" cy="37820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" y="5901448"/>
            <a:ext cx="326263" cy="32626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4090" y="6550090"/>
            <a:ext cx="307910" cy="3079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96FFEA-BB74-0302-9BB9-641CB2BD6B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27482" y="-349"/>
            <a:ext cx="660499" cy="6604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BEAFE21-5FB1-A122-AA7A-681F84A32A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-1" y="-350"/>
            <a:ext cx="660499" cy="660499"/>
          </a:xfrm>
          <a:prstGeom prst="rect">
            <a:avLst/>
          </a:prstGeom>
        </p:spPr>
      </p:pic>
      <p:sp>
        <p:nvSpPr>
          <p:cNvPr id="17" name="Nadpis 7">
            <a:extLst>
              <a:ext uri="{FF2B5EF4-FFF2-40B4-BE49-F238E27FC236}">
                <a16:creationId xmlns:a16="http://schemas.microsoft.com/office/drawing/2014/main" id="{49D5F17C-C544-72B4-2ED7-BC03B9536417}"/>
              </a:ext>
            </a:extLst>
          </p:cNvPr>
          <p:cNvSpPr txBox="1">
            <a:spLocks/>
          </p:cNvSpPr>
          <p:nvPr/>
        </p:nvSpPr>
        <p:spPr>
          <a:xfrm>
            <a:off x="470836" y="662033"/>
            <a:ext cx="975409" cy="4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i="1" dirty="0" err="1">
                <a:solidFill>
                  <a:schemeClr val="bg2">
                    <a:lumMod val="50000"/>
                  </a:schemeClr>
                </a:solidFill>
              </a:rPr>
              <a:t>Kdo,co</a:t>
            </a:r>
            <a:endParaRPr lang="cs-CZ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Nadpis 7">
            <a:extLst>
              <a:ext uri="{FF2B5EF4-FFF2-40B4-BE49-F238E27FC236}">
                <a16:creationId xmlns:a16="http://schemas.microsoft.com/office/drawing/2014/main" id="{1EDF7B2D-22F9-34DD-B7B2-8BBE31E7AC4D}"/>
              </a:ext>
            </a:extLst>
          </p:cNvPr>
          <p:cNvSpPr txBox="1">
            <a:spLocks/>
          </p:cNvSpPr>
          <p:nvPr/>
        </p:nvSpPr>
        <p:spPr>
          <a:xfrm>
            <a:off x="2952744" y="849455"/>
            <a:ext cx="6032605" cy="79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dirty="0">
                <a:solidFill>
                  <a:srgbClr val="FF6600"/>
                </a:solidFill>
              </a:rPr>
              <a:t>Co může být podpořeno?</a:t>
            </a:r>
          </a:p>
          <a:p>
            <a:pPr algn="ctr"/>
            <a:r>
              <a:rPr lang="cs-CZ" sz="1600" b="1" dirty="0">
                <a:solidFill>
                  <a:srgbClr val="FF6600"/>
                </a:solidFill>
              </a:rPr>
              <a:t>Příklady aktivit relevantních pro obce či jejich příspěvkové organizace </a:t>
            </a:r>
            <a:endParaRPr lang="cs-CZ" sz="2000" b="1" dirty="0">
              <a:solidFill>
                <a:srgbClr val="FF6600"/>
              </a:solidFill>
            </a:endParaRPr>
          </a:p>
        </p:txBody>
      </p:sp>
      <p:sp>
        <p:nvSpPr>
          <p:cNvPr id="19" name="Zástupný obsah 14">
            <a:extLst>
              <a:ext uri="{FF2B5EF4-FFF2-40B4-BE49-F238E27FC236}">
                <a16:creationId xmlns:a16="http://schemas.microsoft.com/office/drawing/2014/main" id="{790D670D-0462-46DA-7080-56988B75BB8A}"/>
              </a:ext>
            </a:extLst>
          </p:cNvPr>
          <p:cNvSpPr txBox="1">
            <a:spLocks/>
          </p:cNvSpPr>
          <p:nvPr/>
        </p:nvSpPr>
        <p:spPr>
          <a:xfrm>
            <a:off x="613215" y="5450878"/>
            <a:ext cx="5181600" cy="7279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500" dirty="0"/>
              <a:t>doprava – </a:t>
            </a:r>
            <a:r>
              <a:rPr lang="cs-CZ" sz="1100" dirty="0"/>
              <a:t>přeshraniční silniční mosty, přeshraničních železničních tratí, Přizpůsobení silniční infrastruktury pro rozvoj přeshraniční veřejné a </a:t>
            </a:r>
            <a:br>
              <a:rPr lang="cs-CZ" sz="1100" dirty="0"/>
            </a:br>
            <a:r>
              <a:rPr lang="cs-CZ" sz="1100" dirty="0"/>
              <a:t>bezemisní individuální dopravy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500" dirty="0"/>
          </a:p>
          <a:p>
            <a:pPr marL="0" indent="0">
              <a:buNone/>
            </a:pPr>
            <a:endParaRPr lang="cs-CZ" sz="1500" dirty="0"/>
          </a:p>
        </p:txBody>
      </p:sp>
      <p:sp>
        <p:nvSpPr>
          <p:cNvPr id="20" name="Zástupný obsah 15">
            <a:extLst>
              <a:ext uri="{FF2B5EF4-FFF2-40B4-BE49-F238E27FC236}">
                <a16:creationId xmlns:a16="http://schemas.microsoft.com/office/drawing/2014/main" id="{86AFB7A4-E292-B929-2BAD-EB2048D7E6BF}"/>
              </a:ext>
            </a:extLst>
          </p:cNvPr>
          <p:cNvSpPr txBox="1">
            <a:spLocks/>
          </p:cNvSpPr>
          <p:nvPr/>
        </p:nvSpPr>
        <p:spPr>
          <a:xfrm>
            <a:off x="6095999" y="5442665"/>
            <a:ext cx="5181600" cy="7279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vzdělávání - předškolní, školní, mimoškolní a celoživotní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endParaRPr lang="cs-CZ" sz="1600" dirty="0"/>
          </a:p>
        </p:txBody>
      </p:sp>
      <p:pic>
        <p:nvPicPr>
          <p:cNvPr id="25" name="Grafický objekt 24" descr="Odznak, otazník se souvislou výplní">
            <a:extLst>
              <a:ext uri="{FF2B5EF4-FFF2-40B4-BE49-F238E27FC236}">
                <a16:creationId xmlns:a16="http://schemas.microsoft.com/office/drawing/2014/main" id="{76B1CB16-966B-25EF-F04B-445B96C3AC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997" y="665841"/>
            <a:ext cx="467696" cy="467696"/>
          </a:xfrm>
          <a:prstGeom prst="rect">
            <a:avLst/>
          </a:prstGeom>
        </p:spPr>
      </p:pic>
      <p:sp>
        <p:nvSpPr>
          <p:cNvPr id="4" name="Zástupný obsah 15">
            <a:extLst>
              <a:ext uri="{FF2B5EF4-FFF2-40B4-BE49-F238E27FC236}">
                <a16:creationId xmlns:a16="http://schemas.microsoft.com/office/drawing/2014/main" id="{5944C9B5-3308-3211-1147-706969079F73}"/>
              </a:ext>
            </a:extLst>
          </p:cNvPr>
          <p:cNvSpPr txBox="1">
            <a:spLocks/>
          </p:cNvSpPr>
          <p:nvPr/>
        </p:nvSpPr>
        <p:spPr>
          <a:xfrm>
            <a:off x="8015909" y="3391206"/>
            <a:ext cx="3261689" cy="193195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sz="5600" dirty="0">
                <a:solidFill>
                  <a:schemeClr val="accent4">
                    <a:lumMod val="50000"/>
                  </a:schemeClr>
                </a:solidFill>
              </a:rPr>
              <a:t>spolupráce složek IZS</a:t>
            </a:r>
          </a:p>
          <a:p>
            <a:r>
              <a:rPr lang="cs-CZ" sz="4800" b="0" i="0" u="none" strike="noStrike" baseline="0" dirty="0">
                <a:latin typeface="CIDFont+F4"/>
              </a:rPr>
              <a:t>přeshraniční propojování existujících komunikačních a informačních systémů</a:t>
            </a:r>
          </a:p>
          <a:p>
            <a:r>
              <a:rPr lang="cs-CZ" sz="4800" b="0" i="0" u="none" strike="noStrike" baseline="0" dirty="0">
                <a:latin typeface="CIDFont+F4"/>
              </a:rPr>
              <a:t>vytváření společných mapových podkladů</a:t>
            </a:r>
          </a:p>
          <a:p>
            <a:r>
              <a:rPr lang="cs-CZ" sz="4800" b="0" i="0" u="none" strike="noStrike" baseline="0" dirty="0">
                <a:latin typeface="CIDFont+F3"/>
              </a:rPr>
              <a:t>vzdělávání a výměna zkušeností, společná cvičení, výměnné stáže</a:t>
            </a:r>
          </a:p>
          <a:p>
            <a:r>
              <a:rPr lang="cs-CZ" sz="4800" dirty="0">
                <a:latin typeface="CIDFont+F3"/>
              </a:rPr>
              <a:t>modernizace / pořizování specializované techniky nezbytné pro prevenci a odstraňování následků rizik spojených se změnami klimatu</a:t>
            </a:r>
          </a:p>
          <a:p>
            <a:pPr>
              <a:buFontTx/>
              <a:buChar char="-"/>
            </a:pPr>
            <a:endParaRPr lang="cs-CZ" sz="2500" b="0" i="0" u="none" strike="noStrike" baseline="0" dirty="0">
              <a:latin typeface="CIDFont+F3"/>
            </a:endParaRPr>
          </a:p>
          <a:p>
            <a:pPr marL="0" indent="0" algn="ctr">
              <a:buNone/>
            </a:pPr>
            <a:endParaRPr lang="cs-CZ" sz="1600" dirty="0"/>
          </a:p>
        </p:txBody>
      </p:sp>
      <p:sp>
        <p:nvSpPr>
          <p:cNvPr id="7" name="Zástupný obsah 15">
            <a:extLst>
              <a:ext uri="{FF2B5EF4-FFF2-40B4-BE49-F238E27FC236}">
                <a16:creationId xmlns:a16="http://schemas.microsoft.com/office/drawing/2014/main" id="{02250F6A-6213-5E1E-D5E3-909886D184CF}"/>
              </a:ext>
            </a:extLst>
          </p:cNvPr>
          <p:cNvSpPr txBox="1">
            <a:spLocks/>
          </p:cNvSpPr>
          <p:nvPr/>
        </p:nvSpPr>
        <p:spPr>
          <a:xfrm>
            <a:off x="617794" y="2668792"/>
            <a:ext cx="4853043" cy="92573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chemeClr val="accent4">
                    <a:lumMod val="50000"/>
                  </a:schemeClr>
                </a:solidFill>
              </a:rPr>
              <a:t>přizpůsobení se změně klimatu</a:t>
            </a:r>
          </a:p>
          <a:p>
            <a:r>
              <a:rPr lang="cs-CZ" sz="1200" dirty="0">
                <a:latin typeface="CIDFont+F4"/>
              </a:rPr>
              <a:t>Opatření ochrany před povodněmi šetrná k přírodě</a:t>
            </a:r>
          </a:p>
          <a:p>
            <a:r>
              <a:rPr lang="cs-CZ" sz="1200" dirty="0">
                <a:latin typeface="CIDFont+F4"/>
              </a:rPr>
              <a:t>Zlepšování přeshraničního řízení při přírodních katastrofách</a:t>
            </a:r>
          </a:p>
          <a:p>
            <a:pPr marL="0" indent="0" algn="ctr">
              <a:buNone/>
            </a:pPr>
            <a:endParaRPr lang="cs-CZ" sz="1600" dirty="0"/>
          </a:p>
        </p:txBody>
      </p:sp>
      <p:sp>
        <p:nvSpPr>
          <p:cNvPr id="8" name="Zástupný obsah 15">
            <a:extLst>
              <a:ext uri="{FF2B5EF4-FFF2-40B4-BE49-F238E27FC236}">
                <a16:creationId xmlns:a16="http://schemas.microsoft.com/office/drawing/2014/main" id="{E4A7D2A7-25C6-B25B-E609-4758DD69CF98}"/>
              </a:ext>
            </a:extLst>
          </p:cNvPr>
          <p:cNvSpPr txBox="1">
            <a:spLocks/>
          </p:cNvSpPr>
          <p:nvPr/>
        </p:nvSpPr>
        <p:spPr>
          <a:xfrm>
            <a:off x="8015909" y="1646169"/>
            <a:ext cx="3312474" cy="16115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sz="1600" dirty="0">
                <a:solidFill>
                  <a:schemeClr val="accent4">
                    <a:lumMod val="50000"/>
                  </a:schemeClr>
                </a:solidFill>
              </a:rPr>
              <a:t>ochrana přírody, zachování biologické rozmanitosti a snižování znečištění</a:t>
            </a:r>
          </a:p>
          <a:p>
            <a:r>
              <a:rPr lang="cs-CZ" sz="1300" dirty="0">
                <a:latin typeface="CIDFont+F3"/>
              </a:rPr>
              <a:t>rozvoj sítí spolupráce v oblasti ochrany druhů a ochrany lokalit</a:t>
            </a:r>
          </a:p>
          <a:p>
            <a:r>
              <a:rPr lang="cs-CZ" sz="1300" dirty="0">
                <a:latin typeface="CIDFont+F3"/>
              </a:rPr>
              <a:t>monitoring pohybu zvěře</a:t>
            </a:r>
          </a:p>
          <a:p>
            <a:r>
              <a:rPr lang="cs-CZ" sz="1300" dirty="0">
                <a:latin typeface="CIDFont+F3"/>
              </a:rPr>
              <a:t>ochrana a obnova lesa</a:t>
            </a:r>
          </a:p>
          <a:p>
            <a:r>
              <a:rPr lang="cs-CZ" sz="1300" dirty="0">
                <a:latin typeface="CIDFont+F3"/>
              </a:rPr>
              <a:t>zadržování vody v krajině</a:t>
            </a:r>
          </a:p>
        </p:txBody>
      </p:sp>
      <p:sp>
        <p:nvSpPr>
          <p:cNvPr id="15" name="Zástupný obsah 15">
            <a:extLst>
              <a:ext uri="{FF2B5EF4-FFF2-40B4-BE49-F238E27FC236}">
                <a16:creationId xmlns:a16="http://schemas.microsoft.com/office/drawing/2014/main" id="{1B65240B-4574-BD23-1142-527B1BBAAC6A}"/>
              </a:ext>
            </a:extLst>
          </p:cNvPr>
          <p:cNvSpPr txBox="1">
            <a:spLocks/>
          </p:cNvSpPr>
          <p:nvPr/>
        </p:nvSpPr>
        <p:spPr>
          <a:xfrm>
            <a:off x="3095367" y="3780929"/>
            <a:ext cx="4819524" cy="15422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500" dirty="0">
                <a:solidFill>
                  <a:schemeClr val="accent4">
                    <a:lumMod val="50000"/>
                  </a:schemeClr>
                </a:solidFill>
              </a:rPr>
              <a:t>přeshraniční využití potenciálu udržitelného cestovního ruchu</a:t>
            </a:r>
          </a:p>
          <a:p>
            <a:r>
              <a:rPr lang="cs-CZ" sz="1300" dirty="0">
                <a:latin typeface="CIDFont+F4"/>
              </a:rPr>
              <a:t>propojování a vytváření produktů cestovního ruchu a jejich propagace</a:t>
            </a:r>
          </a:p>
          <a:p>
            <a:r>
              <a:rPr lang="cs-CZ" sz="1300" dirty="0">
                <a:latin typeface="CIDFont+F4"/>
              </a:rPr>
              <a:t>navrhování a realizace společných koncepčních řešení pro rozvoj, propagaci (s akcentem na moderní a udržitelné formy) a využívání kulturního a přírodního dědictví</a:t>
            </a:r>
          </a:p>
          <a:p>
            <a:r>
              <a:rPr lang="cs-CZ" sz="1300" dirty="0">
                <a:latin typeface="CIDFont+F4"/>
              </a:rPr>
              <a:t>investice do infrastruktury</a:t>
            </a:r>
          </a:p>
          <a:p>
            <a:pPr marL="0" indent="0" algn="ctr">
              <a:buNone/>
            </a:pPr>
            <a:endParaRPr lang="cs-CZ" sz="1600" dirty="0"/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7F12BF7D-9861-DD49-E7A7-E9EC3477AE55}"/>
              </a:ext>
            </a:extLst>
          </p:cNvPr>
          <p:cNvSpPr txBox="1">
            <a:spLocks/>
          </p:cNvSpPr>
          <p:nvPr/>
        </p:nvSpPr>
        <p:spPr>
          <a:xfrm>
            <a:off x="633677" y="1632526"/>
            <a:ext cx="4837161" cy="9307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chemeClr val="accent4">
                    <a:lumMod val="50000"/>
                  </a:schemeClr>
                </a:solidFill>
              </a:rPr>
              <a:t>zachování, ochrana a zpřístupnění kulturního dědictví</a:t>
            </a:r>
          </a:p>
          <a:p>
            <a:r>
              <a:rPr lang="cs-CZ" sz="1200" dirty="0">
                <a:latin typeface="CIDFont+F4"/>
              </a:rPr>
              <a:t>revitalizace kulturního dědictví řemeslného umění, zvyků a tradic</a:t>
            </a:r>
          </a:p>
          <a:p>
            <a:r>
              <a:rPr lang="cs-CZ" sz="1200" dirty="0">
                <a:latin typeface="CIDFont+F4"/>
              </a:rPr>
              <a:t>spolupráce muzeí a kulturních institucí</a:t>
            </a:r>
          </a:p>
        </p:txBody>
      </p:sp>
      <p:sp>
        <p:nvSpPr>
          <p:cNvPr id="24" name="Zástupný obsah 15">
            <a:extLst>
              <a:ext uri="{FF2B5EF4-FFF2-40B4-BE49-F238E27FC236}">
                <a16:creationId xmlns:a16="http://schemas.microsoft.com/office/drawing/2014/main" id="{D13E92E2-665A-B8C4-78C8-E463CEBC9440}"/>
              </a:ext>
            </a:extLst>
          </p:cNvPr>
          <p:cNvSpPr txBox="1">
            <a:spLocks/>
          </p:cNvSpPr>
          <p:nvPr/>
        </p:nvSpPr>
        <p:spPr>
          <a:xfrm>
            <a:off x="5597248" y="1643111"/>
            <a:ext cx="2317640" cy="2010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chemeClr val="accent4">
                    <a:lumMod val="50000"/>
                  </a:schemeClr>
                </a:solidFill>
              </a:rPr>
              <a:t>zlepšení spolupráce orgánů veřejné správy</a:t>
            </a:r>
          </a:p>
          <a:p>
            <a:r>
              <a:rPr lang="cs-CZ" sz="1100" dirty="0">
                <a:latin typeface="CIDFont+F4"/>
              </a:rPr>
              <a:t>projekty v oblasti územního plánování a občanské vybavenosti</a:t>
            </a:r>
          </a:p>
          <a:p>
            <a:r>
              <a:rPr lang="cs-CZ" sz="1100" dirty="0">
                <a:latin typeface="CIDFont+F4"/>
              </a:rPr>
              <a:t>Boj proti příhraniční kriminalitě</a:t>
            </a:r>
          </a:p>
          <a:p>
            <a:r>
              <a:rPr lang="cs-CZ" sz="1100" dirty="0">
                <a:latin typeface="CIDFont+F4"/>
              </a:rPr>
              <a:t>Práce s veřejností</a:t>
            </a:r>
          </a:p>
          <a:p>
            <a:endParaRPr lang="cs-CZ" sz="1000" dirty="0">
              <a:latin typeface="CIDFont+F4"/>
            </a:endParaRPr>
          </a:p>
        </p:txBody>
      </p:sp>
      <p:sp>
        <p:nvSpPr>
          <p:cNvPr id="26" name="Zástupný obsah 15">
            <a:extLst>
              <a:ext uri="{FF2B5EF4-FFF2-40B4-BE49-F238E27FC236}">
                <a16:creationId xmlns:a16="http://schemas.microsoft.com/office/drawing/2014/main" id="{735B906F-34A4-9983-3BDB-93A51000449C}"/>
              </a:ext>
            </a:extLst>
          </p:cNvPr>
          <p:cNvSpPr txBox="1">
            <a:spLocks/>
          </p:cNvSpPr>
          <p:nvPr/>
        </p:nvSpPr>
        <p:spPr>
          <a:xfrm>
            <a:off x="613215" y="3780929"/>
            <a:ext cx="2381134" cy="15422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sz="2900" dirty="0">
                <a:solidFill>
                  <a:schemeClr val="accent4">
                    <a:lumMod val="50000"/>
                  </a:schemeClr>
                </a:solidFill>
              </a:rPr>
              <a:t>setkávací projekty</a:t>
            </a:r>
          </a:p>
          <a:p>
            <a:r>
              <a:rPr lang="cs-CZ" sz="2500" dirty="0">
                <a:latin typeface="CIDFont+F4"/>
              </a:rPr>
              <a:t>spolupráce měst, obcí, spolků</a:t>
            </a:r>
          </a:p>
          <a:p>
            <a:r>
              <a:rPr lang="cs-CZ" sz="2500" dirty="0">
                <a:latin typeface="CIDFont+F4"/>
              </a:rPr>
              <a:t>Setkávání občanů</a:t>
            </a:r>
          </a:p>
          <a:p>
            <a:r>
              <a:rPr lang="cs-CZ" sz="2500" dirty="0">
                <a:latin typeface="CIDFont+F4"/>
              </a:rPr>
              <a:t>výměnné stáže</a:t>
            </a:r>
          </a:p>
          <a:p>
            <a:r>
              <a:rPr lang="cs-CZ" sz="2500" dirty="0">
                <a:latin typeface="CIDFont+F4"/>
              </a:rPr>
              <a:t>výměna a přenos zkušeností</a:t>
            </a: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</p:txBody>
      </p:sp>
      <p:sp>
        <p:nvSpPr>
          <p:cNvPr id="30" name="Nadpis 7">
            <a:extLst>
              <a:ext uri="{FF2B5EF4-FFF2-40B4-BE49-F238E27FC236}">
                <a16:creationId xmlns:a16="http://schemas.microsoft.com/office/drawing/2014/main" id="{48A5E31C-2651-BF2A-2B44-9EE6A2421760}"/>
              </a:ext>
            </a:extLst>
          </p:cNvPr>
          <p:cNvSpPr txBox="1">
            <a:spLocks/>
          </p:cNvSpPr>
          <p:nvPr/>
        </p:nvSpPr>
        <p:spPr>
          <a:xfrm>
            <a:off x="5217571" y="5729284"/>
            <a:ext cx="627100" cy="520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200" b="1" dirty="0">
                <a:solidFill>
                  <a:srgbClr val="FF6600"/>
                </a:solidFill>
              </a:rPr>
              <a:t>Pouze CZ-PL</a:t>
            </a:r>
            <a:endParaRPr lang="cs-CZ" sz="1050" b="1" dirty="0">
              <a:solidFill>
                <a:srgbClr val="FF6600"/>
              </a:solidFill>
            </a:endParaRPr>
          </a:p>
        </p:txBody>
      </p:sp>
      <p:sp>
        <p:nvSpPr>
          <p:cNvPr id="31" name="Nadpis 7">
            <a:extLst>
              <a:ext uri="{FF2B5EF4-FFF2-40B4-BE49-F238E27FC236}">
                <a16:creationId xmlns:a16="http://schemas.microsoft.com/office/drawing/2014/main" id="{D431B0C7-DB69-0BA0-C0CC-279E7F0A1092}"/>
              </a:ext>
            </a:extLst>
          </p:cNvPr>
          <p:cNvSpPr txBox="1">
            <a:spLocks/>
          </p:cNvSpPr>
          <p:nvPr/>
        </p:nvSpPr>
        <p:spPr>
          <a:xfrm>
            <a:off x="6033781" y="5729284"/>
            <a:ext cx="627100" cy="520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200" b="1" dirty="0">
                <a:solidFill>
                  <a:schemeClr val="accent6">
                    <a:lumMod val="50000"/>
                  </a:schemeClr>
                </a:solidFill>
              </a:rPr>
              <a:t>Pouze CZ-DE</a:t>
            </a:r>
            <a:endParaRPr lang="cs-CZ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7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" y="6382149"/>
            <a:ext cx="467696" cy="46769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6" y="6233349"/>
            <a:ext cx="467696" cy="4676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2502" y="6382149"/>
            <a:ext cx="328323" cy="4900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2477" y="5989722"/>
            <a:ext cx="361874" cy="37820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" y="5901448"/>
            <a:ext cx="326263" cy="32626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4090" y="6550090"/>
            <a:ext cx="307910" cy="3079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96FFEA-BB74-0302-9BB9-641CB2BD6B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27482" y="-349"/>
            <a:ext cx="660499" cy="6604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BEAFE21-5FB1-A122-AA7A-681F84A32A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-1" y="-350"/>
            <a:ext cx="660499" cy="660499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4995B0DD-A1A8-6535-8DE3-06188637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965" y="951929"/>
            <a:ext cx="4819682" cy="47150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Bez koho se neobejdete?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A8D2AD3-35BF-10B6-EC41-8DA458F08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98" y="2341984"/>
            <a:ext cx="5181600" cy="3529602"/>
          </a:xfr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395E1D28-7B7A-055D-25FE-1B817049C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904" y="2341984"/>
            <a:ext cx="5181600" cy="3529602"/>
          </a:xfr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2"/>
            <a:endParaRPr lang="cs-CZ" sz="1200" dirty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4" name="Nadpis 7">
            <a:extLst>
              <a:ext uri="{FF2B5EF4-FFF2-40B4-BE49-F238E27FC236}">
                <a16:creationId xmlns:a16="http://schemas.microsoft.com/office/drawing/2014/main" id="{9B95DEC4-5899-6884-3B82-648977FE92F0}"/>
              </a:ext>
            </a:extLst>
          </p:cNvPr>
          <p:cNvSpPr txBox="1">
            <a:spLocks/>
          </p:cNvSpPr>
          <p:nvPr/>
        </p:nvSpPr>
        <p:spPr>
          <a:xfrm>
            <a:off x="425039" y="643050"/>
            <a:ext cx="1693283" cy="4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i="1" dirty="0">
                <a:solidFill>
                  <a:schemeClr val="bg2">
                    <a:lumMod val="50000"/>
                  </a:schemeClr>
                </a:solidFill>
              </a:rPr>
              <a:t>Koho, čeho</a:t>
            </a:r>
          </a:p>
        </p:txBody>
      </p:sp>
      <p:sp>
        <p:nvSpPr>
          <p:cNvPr id="17" name="Nadpis 7">
            <a:extLst>
              <a:ext uri="{FF2B5EF4-FFF2-40B4-BE49-F238E27FC236}">
                <a16:creationId xmlns:a16="http://schemas.microsoft.com/office/drawing/2014/main" id="{B25D688B-DD06-3F5C-8BE4-62B6EE92325B}"/>
              </a:ext>
            </a:extLst>
          </p:cNvPr>
          <p:cNvSpPr txBox="1">
            <a:spLocks/>
          </p:cNvSpPr>
          <p:nvPr/>
        </p:nvSpPr>
        <p:spPr>
          <a:xfrm>
            <a:off x="558344" y="1667309"/>
            <a:ext cx="5283754" cy="4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Podmínka - partner z druhé strany hranice  </a:t>
            </a:r>
            <a:endParaRPr lang="cs-CZ" sz="3600" b="1" dirty="0"/>
          </a:p>
        </p:txBody>
      </p:sp>
      <p:pic>
        <p:nvPicPr>
          <p:cNvPr id="18" name="Grafický objekt 17" descr="Odznak, otazník se souvislou výplní">
            <a:extLst>
              <a:ext uri="{FF2B5EF4-FFF2-40B4-BE49-F238E27FC236}">
                <a16:creationId xmlns:a16="http://schemas.microsoft.com/office/drawing/2014/main" id="{90BCF136-586A-DF3D-6FA1-10BB588CAA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85" y="660150"/>
            <a:ext cx="467696" cy="46769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AFCB270-E2BA-88BB-17C9-C53DE68280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697" y="2364041"/>
            <a:ext cx="4947202" cy="3485488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3ACA3C72-DE46-35DC-B83F-039E32483B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14303" y="2518176"/>
            <a:ext cx="5052802" cy="31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8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" y="6382149"/>
            <a:ext cx="467696" cy="46769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6" y="6233349"/>
            <a:ext cx="467696" cy="4676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2502" y="6382149"/>
            <a:ext cx="328323" cy="4900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2477" y="5989722"/>
            <a:ext cx="361874" cy="37820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" y="5901448"/>
            <a:ext cx="326263" cy="32626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4090" y="6550090"/>
            <a:ext cx="307910" cy="3079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96FFEA-BB74-0302-9BB9-641CB2BD6B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27482" y="-349"/>
            <a:ext cx="660499" cy="6604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BEAFE21-5FB1-A122-AA7A-681F84A32A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-1" y="-350"/>
            <a:ext cx="660499" cy="660499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4995B0DD-A1A8-6535-8DE3-06188637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336" y="994018"/>
            <a:ext cx="6437541" cy="956901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6600"/>
                </a:solidFill>
              </a:rPr>
              <a:t>Čemu musíte věnovat pozornost?</a:t>
            </a:r>
            <a:br>
              <a:rPr lang="cs-CZ" sz="3600" b="1" dirty="0">
                <a:solidFill>
                  <a:srgbClr val="FF6600"/>
                </a:solidFill>
              </a:rPr>
            </a:br>
            <a:r>
              <a:rPr lang="cs-CZ" sz="2400" b="1" dirty="0">
                <a:solidFill>
                  <a:srgbClr val="003399"/>
                </a:solidFill>
              </a:rPr>
              <a:t>specifika přeshraničních programů</a:t>
            </a:r>
            <a:endParaRPr lang="cs-CZ" sz="3600" b="1" dirty="0">
              <a:solidFill>
                <a:srgbClr val="003399"/>
              </a:solidFill>
            </a:endParaRPr>
          </a:p>
        </p:txBody>
      </p:sp>
      <p:pic>
        <p:nvPicPr>
          <p:cNvPr id="4" name="Grafický objekt 3" descr="Odznak, otazník se souvislou výplní">
            <a:extLst>
              <a:ext uri="{FF2B5EF4-FFF2-40B4-BE49-F238E27FC236}">
                <a16:creationId xmlns:a16="http://schemas.microsoft.com/office/drawing/2014/main" id="{8666B8D7-F598-DF76-DAE1-772AF2C56E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85" y="660150"/>
            <a:ext cx="467696" cy="467696"/>
          </a:xfrm>
          <a:prstGeom prst="rect">
            <a:avLst/>
          </a:prstGeom>
        </p:spPr>
      </p:pic>
      <p:sp>
        <p:nvSpPr>
          <p:cNvPr id="19" name="Nadpis 7">
            <a:extLst>
              <a:ext uri="{FF2B5EF4-FFF2-40B4-BE49-F238E27FC236}">
                <a16:creationId xmlns:a16="http://schemas.microsoft.com/office/drawing/2014/main" id="{5EA7323B-3D8A-D033-29BE-878ECD694ADD}"/>
              </a:ext>
            </a:extLst>
          </p:cNvPr>
          <p:cNvSpPr txBox="1">
            <a:spLocks/>
          </p:cNvSpPr>
          <p:nvPr/>
        </p:nvSpPr>
        <p:spPr>
          <a:xfrm>
            <a:off x="425039" y="643050"/>
            <a:ext cx="1693283" cy="4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i="1" dirty="0">
                <a:solidFill>
                  <a:schemeClr val="bg2">
                    <a:lumMod val="50000"/>
                  </a:schemeClr>
                </a:solidFill>
              </a:rPr>
              <a:t>Komu, čemu</a:t>
            </a:r>
          </a:p>
        </p:txBody>
      </p:sp>
      <p:sp>
        <p:nvSpPr>
          <p:cNvPr id="21" name="Zástupný obsah 20">
            <a:extLst>
              <a:ext uri="{FF2B5EF4-FFF2-40B4-BE49-F238E27FC236}">
                <a16:creationId xmlns:a16="http://schemas.microsoft.com/office/drawing/2014/main" id="{6DE22298-D140-044E-588C-8FCEEF960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927" y="2108595"/>
            <a:ext cx="5594622" cy="1576802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600" dirty="0"/>
              <a:t>PRINCIP VEDOUCÍHO PARTNERA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na základě vzájemné dohody partnerů převezme jeden z nich odpovědnost za projekt jako celek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předkládá zprávy z realizace, žádosti o platbu, apod.</a:t>
            </a:r>
            <a:endParaRPr lang="cs-CZ" sz="2000" dirty="0"/>
          </a:p>
        </p:txBody>
      </p:sp>
      <p:sp>
        <p:nvSpPr>
          <p:cNvPr id="24" name="Zástupný obsah 20">
            <a:extLst>
              <a:ext uri="{FF2B5EF4-FFF2-40B4-BE49-F238E27FC236}">
                <a16:creationId xmlns:a16="http://schemas.microsoft.com/office/drawing/2014/main" id="{98EA1517-7428-7D67-FF39-102BD35EA15A}"/>
              </a:ext>
            </a:extLst>
          </p:cNvPr>
          <p:cNvSpPr txBox="1">
            <a:spLocks/>
          </p:cNvSpPr>
          <p:nvPr/>
        </p:nvSpPr>
        <p:spPr>
          <a:xfrm>
            <a:off x="6176865" y="1537156"/>
            <a:ext cx="5057328" cy="454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sz="1600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25" name="Zástupný obsah 20">
            <a:extLst>
              <a:ext uri="{FF2B5EF4-FFF2-40B4-BE49-F238E27FC236}">
                <a16:creationId xmlns:a16="http://schemas.microsoft.com/office/drawing/2014/main" id="{E61C5E31-64CB-21F1-3901-C129B878A7E1}"/>
              </a:ext>
            </a:extLst>
          </p:cNvPr>
          <p:cNvSpPr txBox="1">
            <a:spLocks/>
          </p:cNvSpPr>
          <p:nvPr/>
        </p:nvSpPr>
        <p:spPr>
          <a:xfrm>
            <a:off x="6428792" y="2108595"/>
            <a:ext cx="5594622" cy="15768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/>
              <a:t>PŘESHRANIČNÍ DOPAD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projekt přispívá k odstraňování překážek v propojování pohraničí, přispívá k rozvoji přeshraničních vazeb a kontaktů a propojuje cílové skupiny na obou stranách hranice</a:t>
            </a:r>
          </a:p>
        </p:txBody>
      </p:sp>
      <p:sp>
        <p:nvSpPr>
          <p:cNvPr id="26" name="Zástupný obsah 20">
            <a:extLst>
              <a:ext uri="{FF2B5EF4-FFF2-40B4-BE49-F238E27FC236}">
                <a16:creationId xmlns:a16="http://schemas.microsoft.com/office/drawing/2014/main" id="{FC743043-3324-9977-6BB2-F111F104866A}"/>
              </a:ext>
            </a:extLst>
          </p:cNvPr>
          <p:cNvSpPr txBox="1">
            <a:spLocks/>
          </p:cNvSpPr>
          <p:nvPr/>
        </p:nvSpPr>
        <p:spPr>
          <a:xfrm>
            <a:off x="724927" y="3932022"/>
            <a:ext cx="5594621" cy="15768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/>
              <a:t>PŘESHRANIČNÍ SPOLUPRÁCE V RÁMCI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společná příprava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společná realizace projektu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společné spolufinancování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společný personál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27" name="Zástupný obsah 20">
            <a:extLst>
              <a:ext uri="{FF2B5EF4-FFF2-40B4-BE49-F238E27FC236}">
                <a16:creationId xmlns:a16="http://schemas.microsoft.com/office/drawing/2014/main" id="{45C02CC1-7E44-02FB-A508-089F387334CA}"/>
              </a:ext>
            </a:extLst>
          </p:cNvPr>
          <p:cNvSpPr txBox="1">
            <a:spLocks/>
          </p:cNvSpPr>
          <p:nvPr/>
        </p:nvSpPr>
        <p:spPr>
          <a:xfrm>
            <a:off x="6443423" y="3890548"/>
            <a:ext cx="5594622" cy="1600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dirty="0"/>
              <a:t>PŘÍNOS PROJEKTU PRO ŽIVOTNÍ PROSTŘEDÍ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zvýhodněny jsou  ty projekty, které nad rámec vysoké úrovně přeshraniční spolupráce mají i pozitivní přínos pro oblast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74827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" y="6382149"/>
            <a:ext cx="467696" cy="46769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6" y="6233349"/>
            <a:ext cx="467696" cy="4676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2502" y="6382149"/>
            <a:ext cx="328323" cy="4900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2477" y="5989722"/>
            <a:ext cx="361874" cy="37820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" y="5901448"/>
            <a:ext cx="326263" cy="32626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4090" y="6550090"/>
            <a:ext cx="307910" cy="3079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96FFEA-BB74-0302-9BB9-641CB2BD6B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27482" y="-349"/>
            <a:ext cx="660499" cy="6604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BEAFE21-5FB1-A122-AA7A-681F84A32A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-1" y="-350"/>
            <a:ext cx="660499" cy="660499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4995B0DD-A1A8-6535-8DE3-06188637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30" y="935774"/>
            <a:ext cx="3936937" cy="47150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Kolik můžete získat?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A8D2AD3-35BF-10B6-EC41-8DA458F08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96" y="1891129"/>
            <a:ext cx="5181600" cy="425278"/>
          </a:xfr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6600"/>
                </a:solidFill>
              </a:rPr>
              <a:t>Interreg</a:t>
            </a:r>
            <a:r>
              <a:rPr lang="cs-CZ" b="1" dirty="0">
                <a:solidFill>
                  <a:srgbClr val="FF6600"/>
                </a:solidFill>
              </a:rPr>
              <a:t> ČR – Polsko		</a:t>
            </a:r>
            <a:r>
              <a:rPr lang="cs-CZ" sz="1400" b="1" dirty="0"/>
              <a:t>178,9 mil Eur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395E1D28-7B7A-055D-25FE-1B817049C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902" y="1898748"/>
            <a:ext cx="5181600" cy="410039"/>
          </a:xfr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Interreg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ČR – Sasko		</a:t>
            </a:r>
            <a:r>
              <a:rPr lang="cs-CZ" sz="1400" b="1" dirty="0"/>
              <a:t>142,3 mil Eur</a:t>
            </a:r>
          </a:p>
          <a:p>
            <a:pPr marL="0" indent="0">
              <a:buNone/>
            </a:pPr>
            <a:endParaRPr lang="cs-CZ" sz="1400" b="1" dirty="0"/>
          </a:p>
          <a:p>
            <a:pPr marL="0" indent="0" algn="ctr">
              <a:buNone/>
            </a:pPr>
            <a:endParaRPr lang="cs-CZ" sz="1400" b="1" dirty="0"/>
          </a:p>
        </p:txBody>
      </p:sp>
      <p:pic>
        <p:nvPicPr>
          <p:cNvPr id="4" name="Grafický objekt 3" descr="Odznak, otazník se souvislou výplní">
            <a:extLst>
              <a:ext uri="{FF2B5EF4-FFF2-40B4-BE49-F238E27FC236}">
                <a16:creationId xmlns:a16="http://schemas.microsoft.com/office/drawing/2014/main" id="{61795058-6D74-8610-1F67-30BF8771E6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85" y="660150"/>
            <a:ext cx="467696" cy="467696"/>
          </a:xfrm>
          <a:prstGeom prst="rect">
            <a:avLst/>
          </a:prstGeom>
        </p:spPr>
      </p:pic>
      <p:sp>
        <p:nvSpPr>
          <p:cNvPr id="7" name="Nadpis 7">
            <a:extLst>
              <a:ext uri="{FF2B5EF4-FFF2-40B4-BE49-F238E27FC236}">
                <a16:creationId xmlns:a16="http://schemas.microsoft.com/office/drawing/2014/main" id="{FB26B3E7-F8CD-CE5B-106C-E7F99A668164}"/>
              </a:ext>
            </a:extLst>
          </p:cNvPr>
          <p:cNvSpPr txBox="1">
            <a:spLocks/>
          </p:cNvSpPr>
          <p:nvPr/>
        </p:nvSpPr>
        <p:spPr>
          <a:xfrm>
            <a:off x="425040" y="643050"/>
            <a:ext cx="1151834" cy="4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i="1" dirty="0" err="1">
                <a:solidFill>
                  <a:schemeClr val="bg2">
                    <a:lumMod val="50000"/>
                  </a:schemeClr>
                </a:solidFill>
              </a:rPr>
              <a:t>Koho,co</a:t>
            </a:r>
            <a:endParaRPr lang="cs-CZ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B731EED-1928-5B2B-DC15-B47F4E1DF0FB}"/>
              </a:ext>
            </a:extLst>
          </p:cNvPr>
          <p:cNvSpPr txBox="1"/>
          <p:nvPr/>
        </p:nvSpPr>
        <p:spPr>
          <a:xfrm>
            <a:off x="660498" y="4519155"/>
            <a:ext cx="102264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cs-CZ" sz="1400" b="1" dirty="0"/>
          </a:p>
        </p:txBody>
      </p:sp>
      <p:sp>
        <p:nvSpPr>
          <p:cNvPr id="24" name="Zástupný obsah 14">
            <a:extLst>
              <a:ext uri="{FF2B5EF4-FFF2-40B4-BE49-F238E27FC236}">
                <a16:creationId xmlns:a16="http://schemas.microsoft.com/office/drawing/2014/main" id="{BFCE3E08-3343-5662-D335-424BD35BA6C2}"/>
              </a:ext>
            </a:extLst>
          </p:cNvPr>
          <p:cNvSpPr txBox="1">
            <a:spLocks/>
          </p:cNvSpPr>
          <p:nvPr/>
        </p:nvSpPr>
        <p:spPr>
          <a:xfrm>
            <a:off x="605337" y="2736574"/>
            <a:ext cx="10762004" cy="32531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400" b="1" dirty="0"/>
              <a:t>Struktura financování pro obce, města a jejich příspěvkové organizace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Spolufinancování z EFRR 		max. 80% způsobilých výdajů</a:t>
            </a:r>
          </a:p>
          <a:p>
            <a:pPr marL="0" indent="0">
              <a:buNone/>
            </a:pPr>
            <a:r>
              <a:rPr lang="cs-CZ" sz="1400" dirty="0"/>
              <a:t>Spolufinancování ze SR		max.   5% způsobilých výdajů</a:t>
            </a:r>
          </a:p>
          <a:p>
            <a:pPr marL="0" indent="0">
              <a:buNone/>
            </a:pPr>
            <a:r>
              <a:rPr lang="cs-CZ" sz="1400" dirty="0"/>
              <a:t>Vlastní podíl žadatele		min. 15% způsobilých výdajů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Minimální výše celkových nákladů projektu	30.000 Eur</a:t>
            </a:r>
          </a:p>
          <a:p>
            <a:pPr marL="0" indent="0">
              <a:buNone/>
            </a:pPr>
            <a:r>
              <a:rPr lang="cs-CZ" sz="1400" dirty="0"/>
              <a:t>Projekty pod 30.000 Eur mohou být financovány z Fondu malých projektů prostřednictvím Euroregionů</a:t>
            </a:r>
          </a:p>
          <a:p>
            <a:pPr marL="0" indent="0">
              <a:buNone/>
            </a:pPr>
            <a:r>
              <a:rPr lang="cs-CZ" sz="1400" i="1" dirty="0"/>
              <a:t>Není možné předfinancování, proplácení výdajů probíhá průběžně po předložení / schválení monitorovací zprávy a žádosti o platbu.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26" name="Nadpis 7">
            <a:extLst>
              <a:ext uri="{FF2B5EF4-FFF2-40B4-BE49-F238E27FC236}">
                <a16:creationId xmlns:a16="http://schemas.microsoft.com/office/drawing/2014/main" id="{ED8A7067-A478-FB6C-A213-82333D8B7974}"/>
              </a:ext>
            </a:extLst>
          </p:cNvPr>
          <p:cNvSpPr txBox="1">
            <a:spLocks/>
          </p:cNvSpPr>
          <p:nvPr/>
        </p:nvSpPr>
        <p:spPr>
          <a:xfrm>
            <a:off x="5047152" y="1335684"/>
            <a:ext cx="2097691" cy="4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Rozpočet programů</a:t>
            </a:r>
          </a:p>
        </p:txBody>
      </p:sp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901C14C3-8B8A-B431-0EA6-654D1C43C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943629"/>
              </p:ext>
            </p:extLst>
          </p:nvPr>
        </p:nvGraphicFramePr>
        <p:xfrm>
          <a:off x="7611823" y="2925283"/>
          <a:ext cx="3974840" cy="220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175414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" y="6382149"/>
            <a:ext cx="467696" cy="46769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6" y="6233349"/>
            <a:ext cx="467696" cy="4676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2502" y="6382149"/>
            <a:ext cx="328323" cy="4900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2477" y="5989722"/>
            <a:ext cx="361874" cy="37820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" y="5901448"/>
            <a:ext cx="326263" cy="32626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4090" y="6550090"/>
            <a:ext cx="307910" cy="3079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96FFEA-BB74-0302-9BB9-641CB2BD6B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27482" y="-349"/>
            <a:ext cx="660499" cy="6604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BEAFE21-5FB1-A122-AA7A-681F84A32A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-1" y="-350"/>
            <a:ext cx="660499" cy="660499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4995B0DD-A1A8-6535-8DE3-06188637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032" y="882702"/>
            <a:ext cx="4795934" cy="47150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procesu podání žádosti</a:t>
            </a:r>
          </a:p>
        </p:txBody>
      </p:sp>
      <p:pic>
        <p:nvPicPr>
          <p:cNvPr id="4" name="Grafický objekt 3" descr="Odznak, otazník se souvislou výplní">
            <a:extLst>
              <a:ext uri="{FF2B5EF4-FFF2-40B4-BE49-F238E27FC236}">
                <a16:creationId xmlns:a16="http://schemas.microsoft.com/office/drawing/2014/main" id="{9C03F159-3F94-5416-1814-556119474C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85" y="660150"/>
            <a:ext cx="467696" cy="46769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7CB93D92-5207-619E-A5D5-77BB794AE687}"/>
              </a:ext>
            </a:extLst>
          </p:cNvPr>
          <p:cNvSpPr txBox="1"/>
          <p:nvPr/>
        </p:nvSpPr>
        <p:spPr>
          <a:xfrm>
            <a:off x="470835" y="695182"/>
            <a:ext cx="1555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1" dirty="0">
                <a:solidFill>
                  <a:schemeClr val="bg2">
                    <a:lumMod val="50000"/>
                  </a:schemeClr>
                </a:solidFill>
              </a:rPr>
              <a:t>O kom, o čem</a:t>
            </a:r>
          </a:p>
        </p:txBody>
      </p:sp>
      <p:sp>
        <p:nvSpPr>
          <p:cNvPr id="23" name="Zástupný obsah 14">
            <a:extLst>
              <a:ext uri="{FF2B5EF4-FFF2-40B4-BE49-F238E27FC236}">
                <a16:creationId xmlns:a16="http://schemas.microsoft.com/office/drawing/2014/main" id="{ED4AD7E3-79D5-A5D4-D80C-D53455CE9D30}"/>
              </a:ext>
            </a:extLst>
          </p:cNvPr>
          <p:cNvSpPr txBox="1">
            <a:spLocks/>
          </p:cNvSpPr>
          <p:nvPr/>
        </p:nvSpPr>
        <p:spPr>
          <a:xfrm>
            <a:off x="477612" y="1479815"/>
            <a:ext cx="1786950" cy="10764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Idea,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nalezení vhodného partnera,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rozdělení rolí, …..</a:t>
            </a:r>
          </a:p>
        </p:txBody>
      </p:sp>
      <p:sp>
        <p:nvSpPr>
          <p:cNvPr id="24" name="Zástupný obsah 14">
            <a:extLst>
              <a:ext uri="{FF2B5EF4-FFF2-40B4-BE49-F238E27FC236}">
                <a16:creationId xmlns:a16="http://schemas.microsoft.com/office/drawing/2014/main" id="{11A5A9B4-17B8-CD44-820D-40EF6695AB44}"/>
              </a:ext>
            </a:extLst>
          </p:cNvPr>
          <p:cNvSpPr txBox="1">
            <a:spLocks/>
          </p:cNvSpPr>
          <p:nvPr/>
        </p:nvSpPr>
        <p:spPr>
          <a:xfrm>
            <a:off x="3120563" y="1857200"/>
            <a:ext cx="1315761" cy="726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Zpracování projektového záměru</a:t>
            </a:r>
          </a:p>
        </p:txBody>
      </p:sp>
      <p:sp>
        <p:nvSpPr>
          <p:cNvPr id="26" name="Zástupný obsah 14">
            <a:extLst>
              <a:ext uri="{FF2B5EF4-FFF2-40B4-BE49-F238E27FC236}">
                <a16:creationId xmlns:a16="http://schemas.microsoft.com/office/drawing/2014/main" id="{4032AE07-4880-D01C-EEB8-BB904091EFC6}"/>
              </a:ext>
            </a:extLst>
          </p:cNvPr>
          <p:cNvSpPr txBox="1">
            <a:spLocks/>
          </p:cNvSpPr>
          <p:nvPr/>
        </p:nvSpPr>
        <p:spPr>
          <a:xfrm>
            <a:off x="5438118" y="1476218"/>
            <a:ext cx="1538212" cy="76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povinná konzultace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(pouze u CZ-DE)</a:t>
            </a:r>
          </a:p>
        </p:txBody>
      </p:sp>
      <p:sp>
        <p:nvSpPr>
          <p:cNvPr id="27" name="Zástupný obsah 14">
            <a:extLst>
              <a:ext uri="{FF2B5EF4-FFF2-40B4-BE49-F238E27FC236}">
                <a16:creationId xmlns:a16="http://schemas.microsoft.com/office/drawing/2014/main" id="{05CA021F-99D9-99E0-A687-5E10054ADB0E}"/>
              </a:ext>
            </a:extLst>
          </p:cNvPr>
          <p:cNvSpPr txBox="1">
            <a:spLocks/>
          </p:cNvSpPr>
          <p:nvPr/>
        </p:nvSpPr>
        <p:spPr>
          <a:xfrm>
            <a:off x="10062816" y="1598052"/>
            <a:ext cx="1538212" cy="10762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Zpracování kompletní projektové žádosti, vč. příloh</a:t>
            </a:r>
          </a:p>
          <a:p>
            <a:pPr marL="0" indent="0" algn="ctr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28" name="Zástupný obsah 14">
            <a:extLst>
              <a:ext uri="{FF2B5EF4-FFF2-40B4-BE49-F238E27FC236}">
                <a16:creationId xmlns:a16="http://schemas.microsoft.com/office/drawing/2014/main" id="{63F9CEF7-8714-8496-BD65-26205A26CBC3}"/>
              </a:ext>
            </a:extLst>
          </p:cNvPr>
          <p:cNvSpPr txBox="1">
            <a:spLocks/>
          </p:cNvSpPr>
          <p:nvPr/>
        </p:nvSpPr>
        <p:spPr>
          <a:xfrm>
            <a:off x="8701483" y="3642493"/>
            <a:ext cx="1693597" cy="15383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endParaRPr lang="cs-CZ" sz="16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Předložení projektové žádosti</a:t>
            </a:r>
          </a:p>
        </p:txBody>
      </p:sp>
      <p:sp>
        <p:nvSpPr>
          <p:cNvPr id="29" name="Zástupný obsah 14">
            <a:extLst>
              <a:ext uri="{FF2B5EF4-FFF2-40B4-BE49-F238E27FC236}">
                <a16:creationId xmlns:a16="http://schemas.microsoft.com/office/drawing/2014/main" id="{9CB2A0E2-6BE1-18D9-64D0-D520F8313831}"/>
              </a:ext>
            </a:extLst>
          </p:cNvPr>
          <p:cNvSpPr txBox="1">
            <a:spLocks/>
          </p:cNvSpPr>
          <p:nvPr/>
        </p:nvSpPr>
        <p:spPr>
          <a:xfrm>
            <a:off x="5157283" y="3642494"/>
            <a:ext cx="2211459" cy="1538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PROCES KONTROLY A HODNOCENÍ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DOPORUČENÍ ŽÁDOSTI K FINANCOVÁNÍ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SCHVÁLENÍ MONITOROVACÍM VÝBOREM</a:t>
            </a:r>
          </a:p>
        </p:txBody>
      </p:sp>
      <p:sp>
        <p:nvSpPr>
          <p:cNvPr id="30" name="Zástupný obsah 14">
            <a:extLst>
              <a:ext uri="{FF2B5EF4-FFF2-40B4-BE49-F238E27FC236}">
                <a16:creationId xmlns:a16="http://schemas.microsoft.com/office/drawing/2014/main" id="{C75E4A86-DB24-1552-975D-CD2DD689C1D3}"/>
              </a:ext>
            </a:extLst>
          </p:cNvPr>
          <p:cNvSpPr txBox="1">
            <a:spLocks/>
          </p:cNvSpPr>
          <p:nvPr/>
        </p:nvSpPr>
        <p:spPr>
          <a:xfrm>
            <a:off x="1153125" y="3040826"/>
            <a:ext cx="1952557" cy="558389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cs-CZ" b="1" dirty="0">
                <a:solidFill>
                  <a:srgbClr val="C00000"/>
                </a:solidFill>
              </a:rPr>
              <a:t>REALIZACE</a:t>
            </a:r>
          </a:p>
        </p:txBody>
      </p:sp>
      <p:sp>
        <p:nvSpPr>
          <p:cNvPr id="35" name="Šipka: dolů 34">
            <a:extLst>
              <a:ext uri="{FF2B5EF4-FFF2-40B4-BE49-F238E27FC236}">
                <a16:creationId xmlns:a16="http://schemas.microsoft.com/office/drawing/2014/main" id="{BF3CB1C2-2A47-B100-1A21-1EC735F3A4CC}"/>
              </a:ext>
            </a:extLst>
          </p:cNvPr>
          <p:cNvSpPr/>
          <p:nvPr/>
        </p:nvSpPr>
        <p:spPr>
          <a:xfrm rot="16200000">
            <a:off x="6051727" y="1028453"/>
            <a:ext cx="125610" cy="2930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: dolů 35">
            <a:extLst>
              <a:ext uri="{FF2B5EF4-FFF2-40B4-BE49-F238E27FC236}">
                <a16:creationId xmlns:a16="http://schemas.microsoft.com/office/drawing/2014/main" id="{0C2FCAA7-27B9-20C6-6633-1A121D14DE40}"/>
              </a:ext>
            </a:extLst>
          </p:cNvPr>
          <p:cNvSpPr/>
          <p:nvPr/>
        </p:nvSpPr>
        <p:spPr>
          <a:xfrm rot="17197797">
            <a:off x="7286835" y="1803155"/>
            <a:ext cx="163813" cy="462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: dolů 36">
            <a:extLst>
              <a:ext uri="{FF2B5EF4-FFF2-40B4-BE49-F238E27FC236}">
                <a16:creationId xmlns:a16="http://schemas.microsoft.com/office/drawing/2014/main" id="{562B601C-8C86-078E-5368-4DD565E64DBE}"/>
              </a:ext>
            </a:extLst>
          </p:cNvPr>
          <p:cNvSpPr/>
          <p:nvPr/>
        </p:nvSpPr>
        <p:spPr>
          <a:xfrm rot="2057902">
            <a:off x="10631350" y="2713431"/>
            <a:ext cx="166369" cy="889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Zástupný obsah 14">
            <a:extLst>
              <a:ext uri="{FF2B5EF4-FFF2-40B4-BE49-F238E27FC236}">
                <a16:creationId xmlns:a16="http://schemas.microsoft.com/office/drawing/2014/main" id="{22EA7C1F-7F6B-9FC8-A4B5-FB898EB7C4C5}"/>
              </a:ext>
            </a:extLst>
          </p:cNvPr>
          <p:cNvSpPr txBox="1">
            <a:spLocks/>
          </p:cNvSpPr>
          <p:nvPr/>
        </p:nvSpPr>
        <p:spPr>
          <a:xfrm>
            <a:off x="7733473" y="1603100"/>
            <a:ext cx="1693597" cy="1076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Zapracování připomínek implementačních struktur</a:t>
            </a:r>
          </a:p>
          <a:p>
            <a:pPr marL="0" indent="0" algn="ctr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43" name="Šipka: dolů 42">
            <a:extLst>
              <a:ext uri="{FF2B5EF4-FFF2-40B4-BE49-F238E27FC236}">
                <a16:creationId xmlns:a16="http://schemas.microsoft.com/office/drawing/2014/main" id="{57D30355-BB12-34B7-C85A-9A3B41B2FE2F}"/>
              </a:ext>
            </a:extLst>
          </p:cNvPr>
          <p:cNvSpPr/>
          <p:nvPr/>
        </p:nvSpPr>
        <p:spPr>
          <a:xfrm rot="4174792">
            <a:off x="4115569" y="3816405"/>
            <a:ext cx="168269" cy="1585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Zástupný obsah 14">
            <a:extLst>
              <a:ext uri="{FF2B5EF4-FFF2-40B4-BE49-F238E27FC236}">
                <a16:creationId xmlns:a16="http://schemas.microsoft.com/office/drawing/2014/main" id="{E09315BD-E721-2EE4-BFFD-49C7A612D2F8}"/>
              </a:ext>
            </a:extLst>
          </p:cNvPr>
          <p:cNvSpPr txBox="1">
            <a:spLocks/>
          </p:cNvSpPr>
          <p:nvPr/>
        </p:nvSpPr>
        <p:spPr>
          <a:xfrm>
            <a:off x="1263956" y="4923161"/>
            <a:ext cx="1786950" cy="782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cs-CZ" sz="1600" dirty="0"/>
              <a:t>PODPIS SMLOUVY O POSKYTNUTÍ DOTACE</a:t>
            </a:r>
          </a:p>
        </p:txBody>
      </p:sp>
      <p:sp>
        <p:nvSpPr>
          <p:cNvPr id="45" name="Šipka: dolů 44">
            <a:extLst>
              <a:ext uri="{FF2B5EF4-FFF2-40B4-BE49-F238E27FC236}">
                <a16:creationId xmlns:a16="http://schemas.microsoft.com/office/drawing/2014/main" id="{AE828890-0A00-1F20-2400-710E746CD356}"/>
              </a:ext>
            </a:extLst>
          </p:cNvPr>
          <p:cNvSpPr/>
          <p:nvPr/>
        </p:nvSpPr>
        <p:spPr>
          <a:xfrm rot="10800000">
            <a:off x="2073886" y="3800610"/>
            <a:ext cx="183320" cy="906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Zástupný obsah 14">
            <a:extLst>
              <a:ext uri="{FF2B5EF4-FFF2-40B4-BE49-F238E27FC236}">
                <a16:creationId xmlns:a16="http://schemas.microsoft.com/office/drawing/2014/main" id="{C1C0DE82-8C95-0E7E-F1B9-1F9C7ED2ACA8}"/>
              </a:ext>
            </a:extLst>
          </p:cNvPr>
          <p:cNvSpPr txBox="1">
            <a:spLocks/>
          </p:cNvSpPr>
          <p:nvPr/>
        </p:nvSpPr>
        <p:spPr>
          <a:xfrm rot="10800000" flipV="1">
            <a:off x="5071494" y="5341354"/>
            <a:ext cx="2456709" cy="285679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cs-CZ" sz="1000" dirty="0"/>
              <a:t>cca 6 měsíců</a:t>
            </a:r>
          </a:p>
        </p:txBody>
      </p:sp>
      <p:sp>
        <p:nvSpPr>
          <p:cNvPr id="55" name="Šipka: doprava 54">
            <a:extLst>
              <a:ext uri="{FF2B5EF4-FFF2-40B4-BE49-F238E27FC236}">
                <a16:creationId xmlns:a16="http://schemas.microsoft.com/office/drawing/2014/main" id="{C06829A0-B95B-04C4-856A-FF82940E2CE4}"/>
              </a:ext>
            </a:extLst>
          </p:cNvPr>
          <p:cNvSpPr/>
          <p:nvPr/>
        </p:nvSpPr>
        <p:spPr>
          <a:xfrm rot="10800000">
            <a:off x="3348490" y="3092177"/>
            <a:ext cx="6012066" cy="351647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56" name="Zástupný obsah 14">
            <a:extLst>
              <a:ext uri="{FF2B5EF4-FFF2-40B4-BE49-F238E27FC236}">
                <a16:creationId xmlns:a16="http://schemas.microsoft.com/office/drawing/2014/main" id="{4C150ED8-7D9B-7C9D-FFC9-F4EFDF0139C9}"/>
              </a:ext>
            </a:extLst>
          </p:cNvPr>
          <p:cNvSpPr txBox="1">
            <a:spLocks/>
          </p:cNvSpPr>
          <p:nvPr/>
        </p:nvSpPr>
        <p:spPr>
          <a:xfrm>
            <a:off x="4153739" y="3182329"/>
            <a:ext cx="4148107" cy="221536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cs-CZ" sz="1000" dirty="0"/>
              <a:t>Výdaje jsou uznatelné již po registraci žádosti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BB7084AE-91C6-579A-907A-53EBE70588A0}"/>
              </a:ext>
            </a:extLst>
          </p:cNvPr>
          <p:cNvSpPr/>
          <p:nvPr/>
        </p:nvSpPr>
        <p:spPr>
          <a:xfrm rot="5400000">
            <a:off x="7953206" y="4144110"/>
            <a:ext cx="163813" cy="462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67932E66-6E9F-5950-AC1D-24D6A98AEEA0}"/>
              </a:ext>
            </a:extLst>
          </p:cNvPr>
          <p:cNvSpPr/>
          <p:nvPr/>
        </p:nvSpPr>
        <p:spPr>
          <a:xfrm rot="3735304">
            <a:off x="4793820" y="1866519"/>
            <a:ext cx="163813" cy="462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B2312899-14BB-F506-F331-5AF0FC3D6BD3}"/>
              </a:ext>
            </a:extLst>
          </p:cNvPr>
          <p:cNvSpPr/>
          <p:nvPr/>
        </p:nvSpPr>
        <p:spPr>
          <a:xfrm rot="16200000">
            <a:off x="2567727" y="1847016"/>
            <a:ext cx="163813" cy="462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10864471-9341-FEAE-AB16-78EC25F46030}"/>
              </a:ext>
            </a:extLst>
          </p:cNvPr>
          <p:cNvSpPr/>
          <p:nvPr/>
        </p:nvSpPr>
        <p:spPr>
          <a:xfrm rot="16200000">
            <a:off x="9691626" y="1865347"/>
            <a:ext cx="163813" cy="462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E37FE97E-4E01-A0AE-84B8-FB8A3E862E59}"/>
              </a:ext>
            </a:extLst>
          </p:cNvPr>
          <p:cNvSpPr/>
          <p:nvPr/>
        </p:nvSpPr>
        <p:spPr>
          <a:xfrm rot="10800000">
            <a:off x="3348490" y="5275387"/>
            <a:ext cx="6012066" cy="351647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0573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" y="6382149"/>
            <a:ext cx="467696" cy="46769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6" y="6233349"/>
            <a:ext cx="467696" cy="4676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2502" y="6382149"/>
            <a:ext cx="328323" cy="4900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2477" y="5989722"/>
            <a:ext cx="361874" cy="37820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" y="5901448"/>
            <a:ext cx="326263" cy="32626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4090" y="6550090"/>
            <a:ext cx="307910" cy="3079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96FFEA-BB74-0302-9BB9-641CB2BD6B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27482" y="-349"/>
            <a:ext cx="660499" cy="6604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BEAFE21-5FB1-A122-AA7A-681F84A32A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-1" y="-350"/>
            <a:ext cx="660499" cy="660499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4995B0DD-A1A8-6535-8DE3-06188637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83" y="1107208"/>
            <a:ext cx="10626419" cy="47150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3399"/>
                </a:solidFill>
              </a:rPr>
              <a:t>S kým můžete Vaše záměry, náměty, projekty konzultovat?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A8D2AD3-35BF-10B6-EC41-8DA458F08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81" y="4417743"/>
            <a:ext cx="5508406" cy="1172055"/>
          </a:xfr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err="1">
                <a:solidFill>
                  <a:srgbClr val="FF6600"/>
                </a:solidFill>
              </a:rPr>
              <a:t>Interreg</a:t>
            </a:r>
            <a:r>
              <a:rPr lang="cs-CZ" sz="2400" b="1" dirty="0">
                <a:solidFill>
                  <a:srgbClr val="FF6600"/>
                </a:solidFill>
              </a:rPr>
              <a:t> ČR – Polsko</a:t>
            </a:r>
          </a:p>
          <a:p>
            <a:pPr marL="0" indent="0">
              <a:buNone/>
            </a:pPr>
            <a:r>
              <a:rPr lang="cs-CZ" sz="1400" b="1" i="0" dirty="0">
                <a:solidFill>
                  <a:srgbClr val="003399"/>
                </a:solidFill>
                <a:effectLst/>
                <a:latin typeface="Inter"/>
              </a:rPr>
              <a:t>         Společný sekretariát Olomouc</a:t>
            </a:r>
            <a:r>
              <a:rPr lang="cs-CZ" sz="1400" b="1" dirty="0">
                <a:solidFill>
                  <a:srgbClr val="003399"/>
                </a:solidFill>
                <a:latin typeface="Inter"/>
              </a:rPr>
              <a:t> </a:t>
            </a:r>
          </a:p>
          <a:p>
            <a:pPr marL="0" indent="0">
              <a:buNone/>
            </a:pPr>
            <a:r>
              <a:rPr lang="cs-CZ" sz="1400" b="1" i="0" dirty="0">
                <a:solidFill>
                  <a:srgbClr val="003399"/>
                </a:solidFill>
                <a:effectLst/>
                <a:latin typeface="Inter"/>
              </a:rPr>
              <a:t>         </a:t>
            </a:r>
            <a:r>
              <a:rPr lang="fi-FI" sz="1400" b="1" i="0" dirty="0">
                <a:solidFill>
                  <a:srgbClr val="003399"/>
                </a:solidFill>
                <a:effectLst/>
                <a:latin typeface="Inter"/>
              </a:rPr>
              <a:t>Hálkova 171/2</a:t>
            </a:r>
            <a:r>
              <a:rPr lang="cs-CZ" sz="1400" b="1" i="0" dirty="0">
                <a:solidFill>
                  <a:srgbClr val="003399"/>
                </a:solidFill>
                <a:effectLst/>
                <a:latin typeface="Inter"/>
              </a:rPr>
              <a:t>, </a:t>
            </a:r>
            <a:r>
              <a:rPr lang="fi-FI" sz="1400" b="1" i="0" dirty="0">
                <a:solidFill>
                  <a:srgbClr val="003399"/>
                </a:solidFill>
                <a:effectLst/>
                <a:latin typeface="Inter"/>
              </a:rPr>
              <a:t>Olomouc</a:t>
            </a:r>
            <a:endParaRPr lang="cs-CZ" sz="1400" b="1" i="0" dirty="0">
              <a:solidFill>
                <a:srgbClr val="003399"/>
              </a:solidFill>
              <a:effectLst/>
              <a:latin typeface="Inter"/>
            </a:endParaRP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395E1D28-7B7A-055D-25FE-1B817049C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420" y="4417318"/>
            <a:ext cx="5508405" cy="1172480"/>
          </a:xfr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err="1">
                <a:solidFill>
                  <a:schemeClr val="accent6">
                    <a:lumMod val="75000"/>
                  </a:schemeClr>
                </a:solidFill>
              </a:rPr>
              <a:t>Interreg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 ČR – Sasko</a:t>
            </a:r>
          </a:p>
          <a:p>
            <a:pPr marL="0" indent="0" algn="l">
              <a:buNone/>
            </a:pPr>
            <a:r>
              <a:rPr lang="cs-CZ" sz="1400" b="1" dirty="0">
                <a:solidFill>
                  <a:srgbClr val="003399"/>
                </a:solidFill>
                <a:latin typeface="Inter"/>
              </a:rPr>
              <a:t>           Společný sekretariát, SAB</a:t>
            </a:r>
          </a:p>
          <a:p>
            <a:pPr marL="0" indent="0" algn="l">
              <a:buNone/>
            </a:pPr>
            <a:r>
              <a:rPr lang="cs-CZ" sz="1400" b="1" dirty="0">
                <a:solidFill>
                  <a:srgbClr val="003399"/>
                </a:solidFill>
                <a:latin typeface="Inter"/>
              </a:rPr>
              <a:t>           </a:t>
            </a:r>
            <a:r>
              <a:rPr lang="cs-CZ" sz="1400" b="1" dirty="0" err="1">
                <a:solidFill>
                  <a:srgbClr val="003399"/>
                </a:solidFill>
                <a:latin typeface="Inter"/>
              </a:rPr>
              <a:t>Pirnaische</a:t>
            </a:r>
            <a:r>
              <a:rPr lang="cs-CZ" sz="1400" b="1" dirty="0">
                <a:solidFill>
                  <a:srgbClr val="003399"/>
                </a:solidFill>
                <a:latin typeface="Inter"/>
              </a:rPr>
              <a:t> </a:t>
            </a:r>
            <a:r>
              <a:rPr lang="cs-CZ" sz="1400" b="1" dirty="0" err="1">
                <a:solidFill>
                  <a:srgbClr val="003399"/>
                </a:solidFill>
                <a:latin typeface="Inter"/>
              </a:rPr>
              <a:t>Straße</a:t>
            </a:r>
            <a:r>
              <a:rPr lang="cs-CZ" sz="1400" b="1" dirty="0">
                <a:solidFill>
                  <a:srgbClr val="003399"/>
                </a:solidFill>
                <a:latin typeface="Inter"/>
              </a:rPr>
              <a:t> 9, </a:t>
            </a:r>
            <a:r>
              <a:rPr lang="cs-CZ" sz="1400" b="1" dirty="0" err="1">
                <a:solidFill>
                  <a:srgbClr val="003399"/>
                </a:solidFill>
                <a:latin typeface="Inter"/>
              </a:rPr>
              <a:t>Dresden</a:t>
            </a:r>
            <a:endParaRPr lang="cs-CZ" sz="1400" b="1" dirty="0">
              <a:solidFill>
                <a:srgbClr val="003399"/>
              </a:solidFill>
              <a:latin typeface="Inter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4" name="Grafický objekt 3" descr="Odznak, otazník se souvislou výplní">
            <a:extLst>
              <a:ext uri="{FF2B5EF4-FFF2-40B4-BE49-F238E27FC236}">
                <a16:creationId xmlns:a16="http://schemas.microsoft.com/office/drawing/2014/main" id="{FC6E2247-2C0B-94A0-78A4-82D1511B7A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85" y="660150"/>
            <a:ext cx="467696" cy="46769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266D8F8-4577-C805-D6CF-668DBCCF233A}"/>
              </a:ext>
            </a:extLst>
          </p:cNvPr>
          <p:cNvSpPr txBox="1"/>
          <p:nvPr/>
        </p:nvSpPr>
        <p:spPr>
          <a:xfrm>
            <a:off x="470835" y="695182"/>
            <a:ext cx="1555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chemeClr val="bg2">
                    <a:lumMod val="50000"/>
                  </a:schemeClr>
                </a:solidFill>
              </a:rPr>
              <a:t>S kým, čím</a:t>
            </a:r>
          </a:p>
        </p:txBody>
      </p:sp>
      <p:sp>
        <p:nvSpPr>
          <p:cNvPr id="17" name="Zástupný obsah 14">
            <a:extLst>
              <a:ext uri="{FF2B5EF4-FFF2-40B4-BE49-F238E27FC236}">
                <a16:creationId xmlns:a16="http://schemas.microsoft.com/office/drawing/2014/main" id="{D645AC43-50CA-2716-E23F-7C6FAFD50831}"/>
              </a:ext>
            </a:extLst>
          </p:cNvPr>
          <p:cNvSpPr txBox="1">
            <a:spLocks/>
          </p:cNvSpPr>
          <p:nvPr/>
        </p:nvSpPr>
        <p:spPr>
          <a:xfrm>
            <a:off x="527943" y="1680307"/>
            <a:ext cx="11222882" cy="25423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        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0000"/>
                </a:solidFill>
                <a:latin typeface="Poppins" panose="00000500000000000000" pitchFamily="2" charset="-18"/>
              </a:rPr>
              <a:t>	</a:t>
            </a:r>
            <a:r>
              <a:rPr lang="cs-CZ" sz="1400" b="1" i="0" dirty="0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Krajský úřad Libereckého kraje, 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 Odbor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reg.rozvoje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 a evropských projektů, </a:t>
            </a:r>
            <a:r>
              <a:rPr lang="cs-CZ" sz="1400" dirty="0">
                <a:solidFill>
                  <a:srgbClr val="000000"/>
                </a:solidFill>
                <a:latin typeface="Poppins" panose="00000500000000000000" pitchFamily="2" charset="-18"/>
              </a:rPr>
              <a:t>U Jezu 642/2a, Liberec</a:t>
            </a:r>
            <a:endParaRPr lang="cs-CZ" sz="1400" b="0" i="0" dirty="0">
              <a:solidFill>
                <a:srgbClr val="000000"/>
              </a:solidFill>
              <a:effectLst/>
              <a:latin typeface="Poppins" panose="00000500000000000000" pitchFamily="2" charset="-18"/>
            </a:endParaRPr>
          </a:p>
          <a:p>
            <a:pPr marL="0" indent="0">
              <a:buNone/>
            </a:pPr>
            <a:endParaRPr lang="cs-CZ" sz="1400" b="0" i="0" dirty="0">
              <a:solidFill>
                <a:srgbClr val="000000"/>
              </a:solidFill>
              <a:effectLst/>
              <a:latin typeface="Poppins" panose="00000500000000000000" pitchFamily="2" charset="-18"/>
            </a:endParaRPr>
          </a:p>
          <a:p>
            <a:pPr marL="0" indent="0">
              <a:buNone/>
            </a:pP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18" name="Zástupný obsah 14">
            <a:extLst>
              <a:ext uri="{FF2B5EF4-FFF2-40B4-BE49-F238E27FC236}">
                <a16:creationId xmlns:a16="http://schemas.microsoft.com/office/drawing/2014/main" id="{1C0E83AD-7DD8-1618-BC7C-423BEAC6896B}"/>
              </a:ext>
            </a:extLst>
          </p:cNvPr>
          <p:cNvSpPr txBox="1">
            <a:spLocks/>
          </p:cNvSpPr>
          <p:nvPr/>
        </p:nvSpPr>
        <p:spPr>
          <a:xfrm>
            <a:off x="3853095" y="4878179"/>
            <a:ext cx="1585134" cy="333416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3399"/>
                </a:solidFill>
                <a:latin typeface="Inter"/>
              </a:rPr>
              <a:t>js.olomouc@crr.cz</a:t>
            </a:r>
            <a:endParaRPr lang="cs-CZ" sz="1600" b="1" dirty="0">
              <a:solidFill>
                <a:srgbClr val="FF6600"/>
              </a:solidFill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3F90ADF-A70D-A0B6-17FA-FEDABC5FA8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4083" y="4887542"/>
            <a:ext cx="245874" cy="23160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1AF763E3-71F7-12BC-65F4-064C18A423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587282" y="5247082"/>
            <a:ext cx="245875" cy="245875"/>
          </a:xfrm>
          <a:prstGeom prst="rect">
            <a:avLst/>
          </a:prstGeom>
        </p:spPr>
      </p:pic>
      <p:sp>
        <p:nvSpPr>
          <p:cNvPr id="23" name="Zástupný obsah 14">
            <a:extLst>
              <a:ext uri="{FF2B5EF4-FFF2-40B4-BE49-F238E27FC236}">
                <a16:creationId xmlns:a16="http://schemas.microsoft.com/office/drawing/2014/main" id="{39923C24-BBEA-87F6-9C1D-63CD3DD3A3D2}"/>
              </a:ext>
            </a:extLst>
          </p:cNvPr>
          <p:cNvSpPr txBox="1">
            <a:spLocks/>
          </p:cNvSpPr>
          <p:nvPr/>
        </p:nvSpPr>
        <p:spPr>
          <a:xfrm>
            <a:off x="3853095" y="5270026"/>
            <a:ext cx="1585134" cy="246969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3399"/>
                </a:solidFill>
                <a:latin typeface="Inter"/>
              </a:rPr>
              <a:t>+ 420 582 777 421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4551095B-76DA-6687-1B73-27CC70BB7F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527943" y="4887542"/>
            <a:ext cx="381028" cy="482478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84500313-6A5D-168C-5BDC-5E029E85E3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6314555" y="4887542"/>
            <a:ext cx="381028" cy="482478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DA5180E6-57A1-AA9C-8468-FECEAF9CEA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8822" y="4887542"/>
            <a:ext cx="245874" cy="231609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A10FD986-E85F-FA5D-689B-D09D034C0E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211304" y="5251494"/>
            <a:ext cx="245875" cy="245875"/>
          </a:xfrm>
          <a:prstGeom prst="rect">
            <a:avLst/>
          </a:prstGeom>
        </p:spPr>
      </p:pic>
      <p:sp>
        <p:nvSpPr>
          <p:cNvPr id="29" name="Zástupný obsah 14">
            <a:extLst>
              <a:ext uri="{FF2B5EF4-FFF2-40B4-BE49-F238E27FC236}">
                <a16:creationId xmlns:a16="http://schemas.microsoft.com/office/drawing/2014/main" id="{0E2BC00E-DBCD-E173-FEB4-E8F72FD71D17}"/>
              </a:ext>
            </a:extLst>
          </p:cNvPr>
          <p:cNvSpPr txBox="1">
            <a:spLocks/>
          </p:cNvSpPr>
          <p:nvPr/>
        </p:nvSpPr>
        <p:spPr>
          <a:xfrm>
            <a:off x="9527471" y="4900546"/>
            <a:ext cx="1935766" cy="333416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3399"/>
                </a:solidFill>
                <a:latin typeface="Inter"/>
              </a:rPr>
              <a:t>kontakt@sn-cz2027.eu</a:t>
            </a:r>
          </a:p>
        </p:txBody>
      </p:sp>
      <p:sp>
        <p:nvSpPr>
          <p:cNvPr id="30" name="Zástupný obsah 14">
            <a:extLst>
              <a:ext uri="{FF2B5EF4-FFF2-40B4-BE49-F238E27FC236}">
                <a16:creationId xmlns:a16="http://schemas.microsoft.com/office/drawing/2014/main" id="{C5F9528E-0E3A-8BB3-2E69-1708D3ECB769}"/>
              </a:ext>
            </a:extLst>
          </p:cNvPr>
          <p:cNvSpPr txBox="1">
            <a:spLocks/>
          </p:cNvSpPr>
          <p:nvPr/>
        </p:nvSpPr>
        <p:spPr>
          <a:xfrm>
            <a:off x="9537777" y="5225505"/>
            <a:ext cx="1674375" cy="333416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3399"/>
                </a:solidFill>
                <a:latin typeface="Inter"/>
              </a:rPr>
              <a:t>+49 (0)351 4910-4250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6BAD08AE-511B-877B-921C-9755F4DB24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986597" y="2010411"/>
            <a:ext cx="381028" cy="482478"/>
          </a:xfrm>
          <a:prstGeom prst="rect">
            <a:avLst/>
          </a:prstGeom>
        </p:spPr>
      </p:pic>
      <p:sp>
        <p:nvSpPr>
          <p:cNvPr id="32" name="Zástupný obsah 14">
            <a:extLst>
              <a:ext uri="{FF2B5EF4-FFF2-40B4-BE49-F238E27FC236}">
                <a16:creationId xmlns:a16="http://schemas.microsoft.com/office/drawing/2014/main" id="{BEB2A25B-D59F-CEBB-4C7E-A1D43E0684D7}"/>
              </a:ext>
            </a:extLst>
          </p:cNvPr>
          <p:cNvSpPr txBox="1">
            <a:spLocks/>
          </p:cNvSpPr>
          <p:nvPr/>
        </p:nvSpPr>
        <p:spPr>
          <a:xfrm>
            <a:off x="986596" y="2822993"/>
            <a:ext cx="10540885" cy="108012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rgbClr val="000000"/>
                </a:solidFill>
                <a:latin typeface="Poppins" panose="00000500000000000000" pitchFamily="2" charset="-18"/>
              </a:rPr>
              <a:t>Ing. Jana Frontzová 		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-18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jana.frontzova@kraj-lbc.cz</a:t>
            </a:r>
            <a:r>
              <a:rPr lang="cs-CZ" sz="1600" dirty="0">
                <a:solidFill>
                  <a:srgbClr val="000000"/>
                </a:solidFill>
                <a:latin typeface="Poppins" panose="00000500000000000000" pitchFamily="2" charset="-18"/>
              </a:rPr>
              <a:t>	     	     	     485 226 323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0000"/>
                </a:solidFill>
                <a:latin typeface="Poppins" panose="00000500000000000000" pitchFamily="2" charset="-18"/>
              </a:rPr>
              <a:t>Ing. Eva Hajflerová		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-18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eva.hajflerova@kraj-lbc.cz</a:t>
            </a:r>
            <a:r>
              <a:rPr lang="cs-CZ" sz="1600" dirty="0">
                <a:solidFill>
                  <a:srgbClr val="000000"/>
                </a:solidFill>
                <a:latin typeface="Poppins" panose="00000500000000000000" pitchFamily="2" charset="-18"/>
              </a:rPr>
              <a:t>	     	     	     485 226 575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0000"/>
                </a:solidFill>
                <a:latin typeface="Poppins" panose="00000500000000000000" pitchFamily="2" charset="-18"/>
              </a:rPr>
              <a:t>Mgr. Magda Podsedníková 	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-18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magda.podsednikova@kraj-lbc.cz</a:t>
            </a:r>
            <a:r>
              <a:rPr lang="cs-CZ" sz="1600" dirty="0">
                <a:solidFill>
                  <a:srgbClr val="000000"/>
                </a:solidFill>
                <a:latin typeface="Poppins" panose="00000500000000000000" pitchFamily="2" charset="-18"/>
              </a:rPr>
              <a:t> 	     	     485 226 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-18"/>
              </a:rPr>
              <a:t>926</a:t>
            </a:r>
            <a:endParaRPr lang="cs-CZ" sz="1400" b="1" dirty="0">
              <a:solidFill>
                <a:srgbClr val="003399"/>
              </a:solidFill>
              <a:latin typeface="Inter"/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36C3290A-6137-8453-C01A-0981119BE3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99788" y="2867944"/>
            <a:ext cx="245874" cy="231609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7AA19316-2EFF-1878-C2BD-40FCECBE7B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0897" y="3178485"/>
            <a:ext cx="245874" cy="231609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7D2FE269-0D3A-77E2-C227-2D9C69D58A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0897" y="3528801"/>
            <a:ext cx="245874" cy="231609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F9F1CBBA-A7D0-4DAD-744F-ABA9206D1F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211305" y="2867944"/>
            <a:ext cx="245875" cy="245875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11071FD4-B87B-1BBB-979F-86B1475D9E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211306" y="3178845"/>
            <a:ext cx="245875" cy="245875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D0A2DCC0-957F-28B6-9802-87B0A5EDBC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218822" y="3506740"/>
            <a:ext cx="245875" cy="2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" y="6382149"/>
            <a:ext cx="467696" cy="46769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6" y="6233349"/>
            <a:ext cx="467696" cy="4676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2502" y="6382149"/>
            <a:ext cx="328323" cy="4900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2477" y="5989722"/>
            <a:ext cx="361874" cy="37820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" y="5901448"/>
            <a:ext cx="326263" cy="32626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4090" y="6550090"/>
            <a:ext cx="307910" cy="3079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96FFEA-BB74-0302-9BB9-641CB2BD6B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27482" y="-349"/>
            <a:ext cx="660499" cy="6604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BEAFE21-5FB1-A122-AA7A-681F84A32A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-1" y="-350"/>
            <a:ext cx="660499" cy="660499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4995B0DD-A1A8-6535-8DE3-06188637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616" y="1039707"/>
            <a:ext cx="2685662" cy="47150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Informujeme!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A8D2AD3-35BF-10B6-EC41-8DA458F08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92" y="1600485"/>
            <a:ext cx="5181600" cy="4233119"/>
          </a:xfr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cs-CZ" sz="1200" b="1" dirty="0">
              <a:solidFill>
                <a:srgbClr val="0563C1"/>
              </a:solidFill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FF660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www.cz-pl.eu</a:t>
            </a:r>
            <a:endParaRPr lang="cs-CZ" b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003399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https://regionalni-rozvoj.kraj-lbc.cz/</a:t>
            </a:r>
            <a:endParaRPr lang="cs-CZ" sz="2400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cs-CZ" sz="16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cs-CZ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	</a:t>
            </a:r>
            <a:r>
              <a:rPr lang="cs-CZ" sz="1400" dirty="0">
                <a:solidFill>
                  <a:srgbClr val="003399"/>
                </a:solidFill>
                <a:latin typeface="Segoe UI Historic" panose="020B0502040204020203" pitchFamily="34" charset="0"/>
                <a:hlinkClick r:id="rId15"/>
              </a:rPr>
              <a:t>Programy přeshraniční spolupráce v Libereckém kraji</a:t>
            </a:r>
            <a:endParaRPr lang="cs-CZ" sz="1800" dirty="0">
              <a:solidFill>
                <a:srgbClr val="003399"/>
              </a:solidFill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3399"/>
                </a:solidFill>
                <a:latin typeface="Segoe UI Historic" panose="020B0502040204020203" pitchFamily="34" charset="0"/>
              </a:rPr>
              <a:t>	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3399"/>
                </a:solidFill>
                <a:latin typeface="Segoe UI Historic" panose="020B0502040204020203" pitchFamily="34" charset="0"/>
              </a:rPr>
              <a:t>	</a:t>
            </a:r>
            <a:r>
              <a:rPr lang="cs-CZ" sz="1800" dirty="0" err="1">
                <a:solidFill>
                  <a:srgbClr val="003399"/>
                </a:solidFill>
                <a:latin typeface="Segoe UI Historic" panose="020B0502040204020203" pitchFamily="34" charset="0"/>
                <a:hlinkClick r:id="rId16"/>
              </a:rPr>
              <a:t>Interreg</a:t>
            </a:r>
            <a:r>
              <a:rPr lang="cs-CZ" sz="1800" dirty="0">
                <a:solidFill>
                  <a:srgbClr val="003399"/>
                </a:solidFill>
                <a:latin typeface="Segoe UI Historic" panose="020B0502040204020203" pitchFamily="34" charset="0"/>
                <a:hlinkClick r:id="rId16"/>
              </a:rPr>
              <a:t> CZ-PL     </a:t>
            </a:r>
            <a:endParaRPr lang="cs-CZ" sz="1800" dirty="0">
              <a:solidFill>
                <a:srgbClr val="003399"/>
              </a:solidFill>
              <a:latin typeface="Segoe UI Historic" panose="020B0502040204020203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3399"/>
              </a:solidFill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3399"/>
                </a:solidFill>
                <a:latin typeface="Segoe UI Historic" panose="020B0502040204020203" pitchFamily="34" charset="0"/>
              </a:rPr>
              <a:t>	</a:t>
            </a:r>
            <a:r>
              <a:rPr lang="cs-CZ" sz="1800" dirty="0" err="1">
                <a:solidFill>
                  <a:srgbClr val="003399"/>
                </a:solidFill>
                <a:latin typeface="Segoe UI Historic" panose="020B0502040204020203" pitchFamily="34" charset="0"/>
                <a:hlinkClick r:id="rId17"/>
              </a:rPr>
              <a:t>interregczpl</a:t>
            </a:r>
            <a:endParaRPr lang="cs-CZ" sz="1800" dirty="0">
              <a:solidFill>
                <a:srgbClr val="003399"/>
              </a:solidFill>
              <a:latin typeface="Segoe UI Historic" panose="020B0502040204020203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3399"/>
              </a:solidFill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3399"/>
                </a:solidFill>
                <a:latin typeface="Segoe UI Historic" panose="020B0502040204020203" pitchFamily="34" charset="0"/>
              </a:rPr>
              <a:t>	</a:t>
            </a:r>
            <a:r>
              <a:rPr lang="cs-CZ" sz="1800" dirty="0" err="1">
                <a:solidFill>
                  <a:srgbClr val="003399"/>
                </a:solidFill>
                <a:latin typeface="Segoe UI Historic" panose="020B0502040204020203" pitchFamily="34" charset="0"/>
                <a:hlinkClick r:id="rId18"/>
              </a:rPr>
              <a:t>Interreg</a:t>
            </a:r>
            <a:r>
              <a:rPr lang="cs-CZ" sz="1800" dirty="0">
                <a:solidFill>
                  <a:srgbClr val="003399"/>
                </a:solidFill>
                <a:latin typeface="Segoe UI Historic" panose="020B0502040204020203" pitchFamily="34" charset="0"/>
                <a:hlinkClick r:id="rId18"/>
              </a:rPr>
              <a:t> VA CZ/PL          </a:t>
            </a:r>
            <a:endParaRPr lang="cs-CZ" sz="1800" dirty="0">
              <a:solidFill>
                <a:srgbClr val="003399"/>
              </a:solidFill>
              <a:latin typeface="Segoe UI Historic" panose="020B0502040204020203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3399"/>
              </a:solidFill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3399"/>
                </a:solidFill>
                <a:latin typeface="Segoe UI Historic" panose="020B0502040204020203" pitchFamily="34" charset="0"/>
              </a:rPr>
              <a:t>	</a:t>
            </a:r>
            <a:r>
              <a:rPr lang="cs-CZ" sz="1800" dirty="0">
                <a:solidFill>
                  <a:srgbClr val="003399"/>
                </a:solidFill>
                <a:latin typeface="Segoe UI Historic" panose="020B0502040204020203" pitchFamily="34" charset="0"/>
                <a:hlinkClick r:id="rId19"/>
              </a:rPr>
              <a:t>Toulky pohraničím</a:t>
            </a:r>
            <a:endParaRPr lang="cs-CZ" sz="1800" dirty="0">
              <a:solidFill>
                <a:srgbClr val="003399"/>
              </a:solidFill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3399"/>
                </a:solidFill>
                <a:latin typeface="Segoe UI Historic" panose="020B0502040204020203" pitchFamily="34" charset="0"/>
              </a:rPr>
              <a:t>            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395E1D28-7B7A-055D-25FE-1B817049C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904" y="1600485"/>
            <a:ext cx="5181600" cy="4271101"/>
          </a:xfr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cs-CZ" sz="1200" b="1" dirty="0">
              <a:solidFill>
                <a:srgbClr val="0563C1"/>
              </a:solidFill>
              <a:hlinkClick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www.sn-cz2027.eu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003399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https://regionalni-rozvoj.kraj-lbc.cz/</a:t>
            </a:r>
            <a:endParaRPr lang="cs-CZ" sz="2400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endParaRPr lang="cs-CZ" sz="1800" dirty="0">
              <a:solidFill>
                <a:srgbClr val="003399"/>
              </a:solidFill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3399"/>
                </a:solidFill>
                <a:latin typeface="Segoe UI Historic" panose="020B0502040204020203" pitchFamily="34" charset="0"/>
              </a:rPr>
              <a:t>	</a:t>
            </a:r>
            <a:r>
              <a:rPr lang="cs-CZ" sz="1400" dirty="0">
                <a:solidFill>
                  <a:srgbClr val="003399"/>
                </a:solidFill>
                <a:latin typeface="Segoe UI Historic" panose="020B0502040204020203" pitchFamily="34" charset="0"/>
                <a:hlinkClick r:id="rId15"/>
              </a:rPr>
              <a:t>Programy přeshraniční spolupráce v Libereckém kraji</a:t>
            </a:r>
            <a:endParaRPr lang="cs-CZ" sz="1800" dirty="0">
              <a:solidFill>
                <a:srgbClr val="003399"/>
              </a:solidFill>
              <a:latin typeface="Segoe UI Historic" panose="020B0502040204020203" pitchFamily="34" charset="0"/>
            </a:endParaRPr>
          </a:p>
        </p:txBody>
      </p:sp>
      <p:pic>
        <p:nvPicPr>
          <p:cNvPr id="4" name="Grafický objekt 3" descr="Odznak, otazník se souvislou výplní">
            <a:extLst>
              <a:ext uri="{FF2B5EF4-FFF2-40B4-BE49-F238E27FC236}">
                <a16:creationId xmlns:a16="http://schemas.microsoft.com/office/drawing/2014/main" id="{F92BC9FE-A81D-4218-82F6-75F98E1DE77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85" y="660150"/>
            <a:ext cx="467696" cy="46769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91EB932E-7C6D-9F70-3755-D72252BED6C8}"/>
              </a:ext>
            </a:extLst>
          </p:cNvPr>
          <p:cNvSpPr txBox="1"/>
          <p:nvPr/>
        </p:nvSpPr>
        <p:spPr>
          <a:xfrm>
            <a:off x="471681" y="714393"/>
            <a:ext cx="2191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chemeClr val="bg2">
                    <a:lumMod val="50000"/>
                  </a:schemeClr>
                </a:solidFill>
              </a:rPr>
              <a:t>Oslovujeme, voláme</a:t>
            </a:r>
          </a:p>
        </p:txBody>
      </p:sp>
      <p:sp>
        <p:nvSpPr>
          <p:cNvPr id="7" name="AutoShape 2" descr="facebook">
            <a:extLst>
              <a:ext uri="{FF2B5EF4-FFF2-40B4-BE49-F238E27FC236}">
                <a16:creationId xmlns:a16="http://schemas.microsoft.com/office/drawing/2014/main" id="{07527080-2A44-8C3C-3699-2EC1D4CE7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047" y="322679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4" descr="facebook">
            <a:extLst>
              <a:ext uri="{FF2B5EF4-FFF2-40B4-BE49-F238E27FC236}">
                <a16:creationId xmlns:a16="http://schemas.microsoft.com/office/drawing/2014/main" id="{E6E72FE8-9A09-DB69-3E4B-E068481653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047" y="32884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" name="Picture 2" descr="Facebook Logo | Logo facebook, Facebook logo png, Facebook app">
            <a:extLst>
              <a:ext uri="{FF2B5EF4-FFF2-40B4-BE49-F238E27FC236}">
                <a16:creationId xmlns:a16="http://schemas.microsoft.com/office/drawing/2014/main" id="{F158EFB3-C992-9BC7-38E6-9D88BB3F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5" y="2759839"/>
            <a:ext cx="347194" cy="3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acebook Logo | Logo facebook, Facebook logo png, Facebook app">
            <a:extLst>
              <a:ext uri="{FF2B5EF4-FFF2-40B4-BE49-F238E27FC236}">
                <a16:creationId xmlns:a16="http://schemas.microsoft.com/office/drawing/2014/main" id="{594F1FC5-E995-5CDA-9E42-3B23A1DF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5" y="3317602"/>
            <a:ext cx="347194" cy="3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54D280D2-0C02-07B9-D8C2-ABB3B8FD00D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flipH="1">
            <a:off x="704684" y="3859099"/>
            <a:ext cx="460403" cy="460403"/>
          </a:xfrm>
          <a:prstGeom prst="rect">
            <a:avLst/>
          </a:prstGeom>
        </p:spPr>
      </p:pic>
      <p:pic>
        <p:nvPicPr>
          <p:cNvPr id="24" name="Obrázek 23" descr="Obsah obrázku text, klipart&#10;&#10;Popis byl vytvořen automaticky">
            <a:extLst>
              <a:ext uri="{FF2B5EF4-FFF2-40B4-BE49-F238E27FC236}">
                <a16:creationId xmlns:a16="http://schemas.microsoft.com/office/drawing/2014/main" id="{A7C0E8AF-C152-3879-885C-B4A868145A6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3165" y="4503500"/>
            <a:ext cx="410733" cy="329568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08E085DC-708A-9AB5-687F-6F707C6EA29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6834" y="5010261"/>
            <a:ext cx="339567" cy="339567"/>
          </a:xfrm>
          <a:prstGeom prst="rect">
            <a:avLst/>
          </a:prstGeom>
        </p:spPr>
      </p:pic>
      <p:pic>
        <p:nvPicPr>
          <p:cNvPr id="30" name="Picture 2" descr="Facebook Logo | Logo facebook, Facebook logo png, Facebook app">
            <a:extLst>
              <a:ext uri="{FF2B5EF4-FFF2-40B4-BE49-F238E27FC236}">
                <a16:creationId xmlns:a16="http://schemas.microsoft.com/office/drawing/2014/main" id="{001D9856-B5AC-BF85-5FFC-872505FE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356" y="2759839"/>
            <a:ext cx="347194" cy="3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FB0C1FE-94C9-EBDA-1EA4-91623DBA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95" y="3491199"/>
            <a:ext cx="1368486" cy="198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6A589A11-C00A-2AE1-37A1-FAB7816EA36D}"/>
              </a:ext>
            </a:extLst>
          </p:cNvPr>
          <p:cNvSpPr txBox="1"/>
          <p:nvPr/>
        </p:nvSpPr>
        <p:spPr>
          <a:xfrm>
            <a:off x="6448793" y="4560177"/>
            <a:ext cx="16595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Příklady realizovaných projektů v minulém období naleznete na</a:t>
            </a:r>
          </a:p>
          <a:p>
            <a:r>
              <a:rPr lang="cs-CZ" sz="1400" dirty="0">
                <a:hlinkClick r:id="rId28"/>
              </a:rPr>
              <a:t>www.sn-cz2020.eu</a:t>
            </a:r>
            <a:endParaRPr lang="cs-CZ" sz="14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22234F0-90D5-8FE6-B28E-4A3F0371E335}"/>
              </a:ext>
            </a:extLst>
          </p:cNvPr>
          <p:cNvSpPr txBox="1"/>
          <p:nvPr/>
        </p:nvSpPr>
        <p:spPr>
          <a:xfrm>
            <a:off x="3978295" y="4561749"/>
            <a:ext cx="17448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dirty="0"/>
              <a:t>Příklady realizovaných projektů v minulém období naleznete na</a:t>
            </a:r>
          </a:p>
          <a:p>
            <a:pPr algn="r"/>
            <a:r>
              <a:rPr lang="cs-CZ" sz="1400" dirty="0">
                <a:hlinkClick r:id="rId13"/>
              </a:rPr>
              <a:t>www.cz-pl.eu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378791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889</Words>
  <Application>Microsoft Office PowerPoint</Application>
  <PresentationFormat>Širokoúhlá obrazovka</PresentationFormat>
  <Paragraphs>157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CIDFont+F3</vt:lpstr>
      <vt:lpstr>CIDFont+F4</vt:lpstr>
      <vt:lpstr>Inter</vt:lpstr>
      <vt:lpstr>Poppins</vt:lpstr>
      <vt:lpstr>Segoe UI Historic</vt:lpstr>
      <vt:lpstr>Wingdings</vt:lpstr>
      <vt:lpstr>Motiv Office</vt:lpstr>
      <vt:lpstr>7 pádů přeshraničních projektů pro obce a města</vt:lpstr>
      <vt:lpstr>Kdo může žádat o dotaci?</vt:lpstr>
      <vt:lpstr>Prezentace aplikace PowerPoint</vt:lpstr>
      <vt:lpstr>Bez koho se neobejdete?</vt:lpstr>
      <vt:lpstr>Čemu musíte věnovat pozornost? specifika přeshraničních programů</vt:lpstr>
      <vt:lpstr>Kolik můžete získat?</vt:lpstr>
      <vt:lpstr>O procesu podání žádosti</vt:lpstr>
      <vt:lpstr>S kým můžete Vaše záměry, náměty, projekty konzultovat?</vt:lpstr>
      <vt:lpstr>Informujeme!</vt:lpstr>
      <vt:lpstr> Děkujeme za pozornost.  Dziękuję za uwagę.   Danke für Ihre Aufmerksamkeit.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Frontzová Jana</cp:lastModifiedBy>
  <cp:revision>22</cp:revision>
  <dcterms:created xsi:type="dcterms:W3CDTF">2022-05-17T16:22:05Z</dcterms:created>
  <dcterms:modified xsi:type="dcterms:W3CDTF">2023-05-31T12:19:29Z</dcterms:modified>
</cp:coreProperties>
</file>